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559" r:id="rId2"/>
    <p:sldId id="563" r:id="rId3"/>
    <p:sldId id="689" r:id="rId4"/>
    <p:sldId id="690" r:id="rId5"/>
    <p:sldId id="716" r:id="rId6"/>
    <p:sldId id="691" r:id="rId7"/>
    <p:sldId id="692" r:id="rId8"/>
    <p:sldId id="693" r:id="rId9"/>
    <p:sldId id="694" r:id="rId10"/>
    <p:sldId id="695" r:id="rId11"/>
    <p:sldId id="696" r:id="rId12"/>
    <p:sldId id="697" r:id="rId13"/>
    <p:sldId id="698" r:id="rId14"/>
    <p:sldId id="699" r:id="rId15"/>
    <p:sldId id="700" r:id="rId16"/>
    <p:sldId id="702" r:id="rId17"/>
    <p:sldId id="703" r:id="rId18"/>
    <p:sldId id="704" r:id="rId19"/>
    <p:sldId id="705" r:id="rId20"/>
    <p:sldId id="707" r:id="rId21"/>
    <p:sldId id="714" r:id="rId22"/>
    <p:sldId id="715" r:id="rId23"/>
    <p:sldId id="717" r:id="rId24"/>
    <p:sldId id="584" r:id="rId25"/>
    <p:sldId id="708" r:id="rId26"/>
    <p:sldId id="636" r:id="rId27"/>
    <p:sldId id="586" r:id="rId28"/>
    <p:sldId id="490" r:id="rId29"/>
    <p:sldId id="645" r:id="rId30"/>
    <p:sldId id="508" r:id="rId31"/>
    <p:sldId id="602" r:id="rId32"/>
    <p:sldId id="710" r:id="rId33"/>
    <p:sldId id="560"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os="575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naz Irani" initials="EI" lastIdx="4" clrIdx="0">
    <p:extLst>
      <p:ext uri="{19B8F6BF-5375-455C-9EA6-DF929625EA0E}">
        <p15:presenceInfo xmlns:p15="http://schemas.microsoft.com/office/powerpoint/2012/main" userId="Ernaz Ira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D1EB"/>
    <a:srgbClr val="04A4CC"/>
    <a:srgbClr val="46CAC9"/>
    <a:srgbClr val="1A93E2"/>
    <a:srgbClr val="25A982"/>
    <a:srgbClr val="D4D412"/>
    <a:srgbClr val="7E93E2"/>
    <a:srgbClr val="E7E5EB"/>
    <a:srgbClr val="959797"/>
    <a:srgbClr val="376A9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3891" autoAdjust="0"/>
  </p:normalViewPr>
  <p:slideViewPr>
    <p:cSldViewPr snapToGrid="0" snapToObjects="1">
      <p:cViewPr varScale="1">
        <p:scale>
          <a:sx n="84" d="100"/>
          <a:sy n="84" d="100"/>
        </p:scale>
        <p:origin x="784" y="84"/>
      </p:cViewPr>
      <p:guideLst>
        <p:guide orient="horz" pos="3239"/>
        <p:guide pos="5759"/>
      </p:guideLst>
    </p:cSldViewPr>
  </p:slideViewPr>
  <p:outlineViewPr>
    <p:cViewPr>
      <p:scale>
        <a:sx n="33" d="100"/>
        <a:sy n="33" d="100"/>
      </p:scale>
      <p:origin x="0" y="-184"/>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ata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ata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5">
        <a:alpha val="0"/>
      </a:schemeClr>
    </dgm:fillClrLst>
    <dgm:linClrLst meth="repeat">
      <a:schemeClr val="accent5">
        <a:alpha val="0"/>
      </a:schemeClr>
    </dgm:linClrLst>
    <dgm:effectClrLst/>
    <dgm:txLinClrLst/>
    <dgm:txFillClrLst>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FAA28E-82BD-4993-9986-5F33986DBDD5}" type="doc">
      <dgm:prSet loTypeId="urn:microsoft.com/office/officeart/2018/2/layout/IconVerticalSolidList" loCatId="icon" qsTypeId="urn:microsoft.com/office/officeart/2005/8/quickstyle/simple4" qsCatId="simple" csTypeId="urn:microsoft.com/office/officeart/2018/5/colors/Iconchunking_neutralbg_accent6_2" csCatId="accent6" phldr="1"/>
      <dgm:spPr/>
      <dgm:t>
        <a:bodyPr/>
        <a:lstStyle/>
        <a:p>
          <a:endParaRPr lang="en-US"/>
        </a:p>
      </dgm:t>
    </dgm:pt>
    <dgm:pt modelId="{F4401EC7-738B-4A94-9952-807F403CF0A0}">
      <dgm:prSet/>
      <dgm:spPr/>
      <dgm:t>
        <a:bodyPr/>
        <a:lstStyle/>
        <a:p>
          <a:pPr>
            <a:lnSpc>
              <a:spcPct val="100000"/>
            </a:lnSpc>
          </a:pPr>
          <a:r>
            <a:rPr lang="en-US" dirty="0">
              <a:solidFill>
                <a:schemeClr val="tx1">
                  <a:lumMod val="65000"/>
                  <a:lumOff val="35000"/>
                </a:schemeClr>
              </a:solidFill>
              <a:latin typeface="Helvetica" panose="020B0604020202020204" pitchFamily="34" charset="0"/>
              <a:cs typeface="Helvetica" panose="020B0604020202020204" pitchFamily="34" charset="0"/>
            </a:rPr>
            <a:t>Lenders benefit in a variety of ways</a:t>
          </a:r>
        </a:p>
      </dgm:t>
    </dgm:pt>
    <dgm:pt modelId="{8B304FB6-34AA-454A-A64D-DBBF3558B86D}" type="parTrans" cxnId="{6C93D8DC-75BA-4153-ADCA-93357DF8E9E1}">
      <dgm:prSet/>
      <dgm:spPr/>
      <dgm:t>
        <a:bodyPr/>
        <a:lstStyle/>
        <a:p>
          <a:endParaRPr lang="en-US"/>
        </a:p>
      </dgm:t>
    </dgm:pt>
    <dgm:pt modelId="{DC0ECF5F-C90F-44C1-AFD4-F280C5EE3BB4}" type="sibTrans" cxnId="{6C93D8DC-75BA-4153-ADCA-93357DF8E9E1}">
      <dgm:prSet/>
      <dgm:spPr/>
      <dgm:t>
        <a:bodyPr/>
        <a:lstStyle/>
        <a:p>
          <a:endParaRPr lang="en-US"/>
        </a:p>
      </dgm:t>
    </dgm:pt>
    <dgm:pt modelId="{7BF1226B-A5FD-409F-A6B6-075D68BE7F2B}">
      <dgm:prSet/>
      <dgm:spPr/>
      <dgm:t>
        <a:bodyPr/>
        <a:lstStyle/>
        <a:p>
          <a:pPr>
            <a:lnSpc>
              <a:spcPct val="100000"/>
            </a:lnSpc>
          </a:pPr>
          <a:r>
            <a:rPr lang="en-US" dirty="0">
              <a:solidFill>
                <a:schemeClr val="tx1">
                  <a:lumMod val="65000"/>
                  <a:lumOff val="35000"/>
                </a:schemeClr>
              </a:solidFill>
              <a:latin typeface="Helvetica" panose="020B0604020202020204" pitchFamily="34" charset="0"/>
              <a:cs typeface="Helvetica" panose="020B0604020202020204" pitchFamily="34" charset="0"/>
            </a:rPr>
            <a:t>Faster implementation</a:t>
          </a:r>
        </a:p>
      </dgm:t>
    </dgm:pt>
    <dgm:pt modelId="{0D6F282E-A3DF-4A4E-AB95-0692871DDA4D}" type="parTrans" cxnId="{ED13FDBD-ABF5-4506-BF1F-29FDA0233795}">
      <dgm:prSet/>
      <dgm:spPr/>
      <dgm:t>
        <a:bodyPr/>
        <a:lstStyle/>
        <a:p>
          <a:endParaRPr lang="en-US"/>
        </a:p>
      </dgm:t>
    </dgm:pt>
    <dgm:pt modelId="{8E002FDA-49EF-40DE-BE78-577B73823812}" type="sibTrans" cxnId="{ED13FDBD-ABF5-4506-BF1F-29FDA0233795}">
      <dgm:prSet/>
      <dgm:spPr/>
      <dgm:t>
        <a:bodyPr/>
        <a:lstStyle/>
        <a:p>
          <a:endParaRPr lang="en-US"/>
        </a:p>
      </dgm:t>
    </dgm:pt>
    <dgm:pt modelId="{DF490FAF-8EDA-4C68-B2A2-DD4EA4448DE3}">
      <dgm:prSet/>
      <dgm:spPr/>
      <dgm:t>
        <a:bodyPr/>
        <a:lstStyle/>
        <a:p>
          <a:pPr>
            <a:lnSpc>
              <a:spcPct val="100000"/>
            </a:lnSpc>
          </a:pPr>
          <a:r>
            <a:rPr lang="en-US" dirty="0">
              <a:solidFill>
                <a:schemeClr val="tx1">
                  <a:lumMod val="65000"/>
                  <a:lumOff val="35000"/>
                </a:schemeClr>
              </a:solidFill>
              <a:latin typeface="Helvetica" panose="020B0604020202020204" pitchFamily="34" charset="0"/>
              <a:cs typeface="Helvetica" panose="020B0604020202020204" pitchFamily="34" charset="0"/>
            </a:rPr>
            <a:t>Continuous delivery of new functionality</a:t>
          </a:r>
        </a:p>
      </dgm:t>
    </dgm:pt>
    <dgm:pt modelId="{130C2BCA-F6A1-4C67-BA19-99277AE65218}" type="parTrans" cxnId="{23177189-618F-4C81-9FB0-C9A3F6A1299F}">
      <dgm:prSet/>
      <dgm:spPr/>
      <dgm:t>
        <a:bodyPr/>
        <a:lstStyle/>
        <a:p>
          <a:endParaRPr lang="en-US"/>
        </a:p>
      </dgm:t>
    </dgm:pt>
    <dgm:pt modelId="{4802FE8B-5B69-4E2A-BFEB-1D8A49B3B248}" type="sibTrans" cxnId="{23177189-618F-4C81-9FB0-C9A3F6A1299F}">
      <dgm:prSet/>
      <dgm:spPr/>
      <dgm:t>
        <a:bodyPr/>
        <a:lstStyle/>
        <a:p>
          <a:endParaRPr lang="en-US"/>
        </a:p>
      </dgm:t>
    </dgm:pt>
    <dgm:pt modelId="{1104A6AB-9FC3-4623-BF14-265A29C6CA7F}">
      <dgm:prSet/>
      <dgm:spPr/>
      <dgm:t>
        <a:bodyPr/>
        <a:lstStyle/>
        <a:p>
          <a:pPr>
            <a:lnSpc>
              <a:spcPct val="100000"/>
            </a:lnSpc>
          </a:pPr>
          <a:r>
            <a:rPr lang="en-US" dirty="0">
              <a:solidFill>
                <a:schemeClr val="tx1">
                  <a:lumMod val="65000"/>
                  <a:lumOff val="35000"/>
                </a:schemeClr>
              </a:solidFill>
              <a:latin typeface="Helvetica" panose="020B0604020202020204" pitchFamily="34" charset="0"/>
              <a:cs typeface="Helvetica" panose="020B0604020202020204" pitchFamily="34" charset="0"/>
            </a:rPr>
            <a:t>Frequent software updates</a:t>
          </a:r>
        </a:p>
      </dgm:t>
    </dgm:pt>
    <dgm:pt modelId="{9EAED8EB-3519-4637-8BAE-5D70F3A2AE12}" type="parTrans" cxnId="{CB7E3449-3FDA-488A-89BD-E5A21110428F}">
      <dgm:prSet/>
      <dgm:spPr/>
      <dgm:t>
        <a:bodyPr/>
        <a:lstStyle/>
        <a:p>
          <a:endParaRPr lang="en-US"/>
        </a:p>
      </dgm:t>
    </dgm:pt>
    <dgm:pt modelId="{48B811EC-3399-4973-A40A-8F0041010470}" type="sibTrans" cxnId="{CB7E3449-3FDA-488A-89BD-E5A21110428F}">
      <dgm:prSet/>
      <dgm:spPr/>
      <dgm:t>
        <a:bodyPr/>
        <a:lstStyle/>
        <a:p>
          <a:endParaRPr lang="en-US"/>
        </a:p>
      </dgm:t>
    </dgm:pt>
    <dgm:pt modelId="{F4B39C8E-9147-4146-9728-525664654C9F}">
      <dgm:prSet/>
      <dgm:spPr/>
      <dgm:t>
        <a:bodyPr/>
        <a:lstStyle/>
        <a:p>
          <a:pPr>
            <a:lnSpc>
              <a:spcPct val="100000"/>
            </a:lnSpc>
          </a:pPr>
          <a:r>
            <a:rPr lang="en-US" dirty="0">
              <a:solidFill>
                <a:schemeClr val="tx1">
                  <a:lumMod val="65000"/>
                  <a:lumOff val="35000"/>
                </a:schemeClr>
              </a:solidFill>
              <a:latin typeface="Helvetica" panose="020B0604020202020204" pitchFamily="34" charset="0"/>
              <a:cs typeface="Helvetica" panose="020B0604020202020204" pitchFamily="34" charset="0"/>
            </a:rPr>
            <a:t>Cost savings when compared to legacy on-premise systems</a:t>
          </a:r>
        </a:p>
      </dgm:t>
    </dgm:pt>
    <dgm:pt modelId="{9D583AC7-DF9A-42B6-A911-12A0414B2F66}" type="parTrans" cxnId="{85EC64AB-3FA4-44A1-A889-5F9B200E98DA}">
      <dgm:prSet/>
      <dgm:spPr/>
      <dgm:t>
        <a:bodyPr/>
        <a:lstStyle/>
        <a:p>
          <a:endParaRPr lang="en-US"/>
        </a:p>
      </dgm:t>
    </dgm:pt>
    <dgm:pt modelId="{2CCF9ABB-B8EA-4FFA-A6DF-AF0A0DA13054}" type="sibTrans" cxnId="{85EC64AB-3FA4-44A1-A889-5F9B200E98DA}">
      <dgm:prSet/>
      <dgm:spPr/>
      <dgm:t>
        <a:bodyPr/>
        <a:lstStyle/>
        <a:p>
          <a:endParaRPr lang="en-US"/>
        </a:p>
      </dgm:t>
    </dgm:pt>
    <dgm:pt modelId="{9DD838DF-1BE2-44F6-A476-058A0C79589C}" type="pres">
      <dgm:prSet presAssocID="{A7FAA28E-82BD-4993-9986-5F33986DBDD5}" presName="root" presStyleCnt="0">
        <dgm:presLayoutVars>
          <dgm:dir/>
          <dgm:resizeHandles val="exact"/>
        </dgm:presLayoutVars>
      </dgm:prSet>
      <dgm:spPr/>
    </dgm:pt>
    <dgm:pt modelId="{4AD7A53E-B879-4906-BDB6-2142EEC2B643}" type="pres">
      <dgm:prSet presAssocID="{F4401EC7-738B-4A94-9952-807F403CF0A0}" presName="compNode" presStyleCnt="0"/>
      <dgm:spPr/>
    </dgm:pt>
    <dgm:pt modelId="{7649E37E-E903-463F-B54D-3F60F53510CD}" type="pres">
      <dgm:prSet presAssocID="{F4401EC7-738B-4A94-9952-807F403CF0A0}" presName="bgRect" presStyleLbl="bgShp" presStyleIdx="0" presStyleCnt="5"/>
      <dgm:spPr/>
    </dgm:pt>
    <dgm:pt modelId="{E175AA54-A21B-4269-B731-FB971476668A}" type="pres">
      <dgm:prSet presAssocID="{F4401EC7-738B-4A94-9952-807F403CF0A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532B36D-C6A1-43D0-8717-25EA21400C74}" type="pres">
      <dgm:prSet presAssocID="{F4401EC7-738B-4A94-9952-807F403CF0A0}" presName="spaceRect" presStyleCnt="0"/>
      <dgm:spPr/>
    </dgm:pt>
    <dgm:pt modelId="{639E59E0-8EC3-4C61-8A4C-7DE5D81DECEB}" type="pres">
      <dgm:prSet presAssocID="{F4401EC7-738B-4A94-9952-807F403CF0A0}" presName="parTx" presStyleLbl="revTx" presStyleIdx="0" presStyleCnt="5">
        <dgm:presLayoutVars>
          <dgm:chMax val="0"/>
          <dgm:chPref val="0"/>
        </dgm:presLayoutVars>
      </dgm:prSet>
      <dgm:spPr/>
    </dgm:pt>
    <dgm:pt modelId="{9FBB28E2-24D0-4521-83D7-AFEEEC5DAAE5}" type="pres">
      <dgm:prSet presAssocID="{DC0ECF5F-C90F-44C1-AFD4-F280C5EE3BB4}" presName="sibTrans" presStyleCnt="0"/>
      <dgm:spPr/>
    </dgm:pt>
    <dgm:pt modelId="{FEC40AED-1635-4E54-9F9F-F8F9154243A3}" type="pres">
      <dgm:prSet presAssocID="{7BF1226B-A5FD-409F-A6B6-075D68BE7F2B}" presName="compNode" presStyleCnt="0"/>
      <dgm:spPr/>
    </dgm:pt>
    <dgm:pt modelId="{9D021239-785E-4539-88AF-2C5FF90378C1}" type="pres">
      <dgm:prSet presAssocID="{7BF1226B-A5FD-409F-A6B6-075D68BE7F2B}" presName="bgRect" presStyleLbl="bgShp" presStyleIdx="1" presStyleCnt="5"/>
      <dgm:spPr/>
    </dgm:pt>
    <dgm:pt modelId="{274861F6-4C03-4B02-9CDC-81609672DA1C}" type="pres">
      <dgm:prSet presAssocID="{7BF1226B-A5FD-409F-A6B6-075D68BE7F2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n"/>
        </a:ext>
      </dgm:extLst>
    </dgm:pt>
    <dgm:pt modelId="{8B14E1F7-9570-431A-9C75-AA12E6D9CEDE}" type="pres">
      <dgm:prSet presAssocID="{7BF1226B-A5FD-409F-A6B6-075D68BE7F2B}" presName="spaceRect" presStyleCnt="0"/>
      <dgm:spPr/>
    </dgm:pt>
    <dgm:pt modelId="{AC149F4A-E5E8-466A-93E8-4F35CFF5966C}" type="pres">
      <dgm:prSet presAssocID="{7BF1226B-A5FD-409F-A6B6-075D68BE7F2B}" presName="parTx" presStyleLbl="revTx" presStyleIdx="1" presStyleCnt="5">
        <dgm:presLayoutVars>
          <dgm:chMax val="0"/>
          <dgm:chPref val="0"/>
        </dgm:presLayoutVars>
      </dgm:prSet>
      <dgm:spPr/>
    </dgm:pt>
    <dgm:pt modelId="{C3C4B8CD-5A81-487F-A526-A702EB3BCDB9}" type="pres">
      <dgm:prSet presAssocID="{8E002FDA-49EF-40DE-BE78-577B73823812}" presName="sibTrans" presStyleCnt="0"/>
      <dgm:spPr/>
    </dgm:pt>
    <dgm:pt modelId="{6529AA41-D85B-4815-B7A8-D040824AC0C5}" type="pres">
      <dgm:prSet presAssocID="{DF490FAF-8EDA-4C68-B2A2-DD4EA4448DE3}" presName="compNode" presStyleCnt="0"/>
      <dgm:spPr/>
    </dgm:pt>
    <dgm:pt modelId="{0621147E-3B3A-4EB1-97B4-A0B5FE2E2EFF}" type="pres">
      <dgm:prSet presAssocID="{DF490FAF-8EDA-4C68-B2A2-DD4EA4448DE3}" presName="bgRect" presStyleLbl="bgShp" presStyleIdx="2" presStyleCnt="5"/>
      <dgm:spPr/>
    </dgm:pt>
    <dgm:pt modelId="{C00D87DE-C617-4D39-92F0-116E0DC3FA30}" type="pres">
      <dgm:prSet presAssocID="{DF490FAF-8EDA-4C68-B2A2-DD4EA4448DE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27652168-EA91-4CEF-B9F3-FDBCB08B8030}" type="pres">
      <dgm:prSet presAssocID="{DF490FAF-8EDA-4C68-B2A2-DD4EA4448DE3}" presName="spaceRect" presStyleCnt="0"/>
      <dgm:spPr/>
    </dgm:pt>
    <dgm:pt modelId="{F338FE67-82F9-4D38-A730-C0665317C66A}" type="pres">
      <dgm:prSet presAssocID="{DF490FAF-8EDA-4C68-B2A2-DD4EA4448DE3}" presName="parTx" presStyleLbl="revTx" presStyleIdx="2" presStyleCnt="5">
        <dgm:presLayoutVars>
          <dgm:chMax val="0"/>
          <dgm:chPref val="0"/>
        </dgm:presLayoutVars>
      </dgm:prSet>
      <dgm:spPr/>
    </dgm:pt>
    <dgm:pt modelId="{FC93307E-553C-4BCA-99A9-A0EB99DAC529}" type="pres">
      <dgm:prSet presAssocID="{4802FE8B-5B69-4E2A-BFEB-1D8A49B3B248}" presName="sibTrans" presStyleCnt="0"/>
      <dgm:spPr/>
    </dgm:pt>
    <dgm:pt modelId="{9CFCE87F-5160-439C-831D-6DF71CCA277D}" type="pres">
      <dgm:prSet presAssocID="{1104A6AB-9FC3-4623-BF14-265A29C6CA7F}" presName="compNode" presStyleCnt="0"/>
      <dgm:spPr/>
    </dgm:pt>
    <dgm:pt modelId="{C4D5B13D-C5CC-4FD1-81EF-70D2CBC59FE8}" type="pres">
      <dgm:prSet presAssocID="{1104A6AB-9FC3-4623-BF14-265A29C6CA7F}" presName="bgRect" presStyleLbl="bgShp" presStyleIdx="3" presStyleCnt="5"/>
      <dgm:spPr/>
    </dgm:pt>
    <dgm:pt modelId="{B5819082-01D3-4134-AACC-1FDA36DD8C46}" type="pres">
      <dgm:prSet presAssocID="{1104A6AB-9FC3-4623-BF14-265A29C6CA7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mputer"/>
        </a:ext>
      </dgm:extLst>
    </dgm:pt>
    <dgm:pt modelId="{CD9E7359-92ED-4436-ABFB-16A67699A479}" type="pres">
      <dgm:prSet presAssocID="{1104A6AB-9FC3-4623-BF14-265A29C6CA7F}" presName="spaceRect" presStyleCnt="0"/>
      <dgm:spPr/>
    </dgm:pt>
    <dgm:pt modelId="{512E7D8B-56EB-4DB8-8A57-2ED4CEC9A5D3}" type="pres">
      <dgm:prSet presAssocID="{1104A6AB-9FC3-4623-BF14-265A29C6CA7F}" presName="parTx" presStyleLbl="revTx" presStyleIdx="3" presStyleCnt="5">
        <dgm:presLayoutVars>
          <dgm:chMax val="0"/>
          <dgm:chPref val="0"/>
        </dgm:presLayoutVars>
      </dgm:prSet>
      <dgm:spPr/>
    </dgm:pt>
    <dgm:pt modelId="{6F3F71F5-6296-40C3-8825-E0B4366BD27D}" type="pres">
      <dgm:prSet presAssocID="{48B811EC-3399-4973-A40A-8F0041010470}" presName="sibTrans" presStyleCnt="0"/>
      <dgm:spPr/>
    </dgm:pt>
    <dgm:pt modelId="{68A1C6FF-E77A-482F-A839-1F6C673EC60B}" type="pres">
      <dgm:prSet presAssocID="{F4B39C8E-9147-4146-9728-525664654C9F}" presName="compNode" presStyleCnt="0"/>
      <dgm:spPr/>
    </dgm:pt>
    <dgm:pt modelId="{54358584-B6AF-498C-BA85-724C0E92A48C}" type="pres">
      <dgm:prSet presAssocID="{F4B39C8E-9147-4146-9728-525664654C9F}" presName="bgRect" presStyleLbl="bgShp" presStyleIdx="4" presStyleCnt="5" custScaleY="166541"/>
      <dgm:spPr/>
    </dgm:pt>
    <dgm:pt modelId="{F875BCBD-3701-4FF3-AB79-B0AD942FFD97}" type="pres">
      <dgm:prSet presAssocID="{F4B39C8E-9147-4146-9728-525664654C9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D89ACA4C-E501-4928-9DF8-5BAE29472647}" type="pres">
      <dgm:prSet presAssocID="{F4B39C8E-9147-4146-9728-525664654C9F}" presName="spaceRect" presStyleCnt="0"/>
      <dgm:spPr/>
    </dgm:pt>
    <dgm:pt modelId="{D19B2E0C-14E1-40AF-BE05-D715E22B5889}" type="pres">
      <dgm:prSet presAssocID="{F4B39C8E-9147-4146-9728-525664654C9F}" presName="parTx" presStyleLbl="revTx" presStyleIdx="4" presStyleCnt="5">
        <dgm:presLayoutVars>
          <dgm:chMax val="0"/>
          <dgm:chPref val="0"/>
        </dgm:presLayoutVars>
      </dgm:prSet>
      <dgm:spPr/>
    </dgm:pt>
  </dgm:ptLst>
  <dgm:cxnLst>
    <dgm:cxn modelId="{53936C07-16A7-486F-B501-C96182A2C1D6}" type="presOf" srcId="{7BF1226B-A5FD-409F-A6B6-075D68BE7F2B}" destId="{AC149F4A-E5E8-466A-93E8-4F35CFF5966C}" srcOrd="0" destOrd="0" presId="urn:microsoft.com/office/officeart/2018/2/layout/IconVerticalSolidList"/>
    <dgm:cxn modelId="{D9A7F116-1CDF-45AA-84ED-78A7F3CB4E7F}" type="presOf" srcId="{DF490FAF-8EDA-4C68-B2A2-DD4EA4448DE3}" destId="{F338FE67-82F9-4D38-A730-C0665317C66A}" srcOrd="0" destOrd="0" presId="urn:microsoft.com/office/officeart/2018/2/layout/IconVerticalSolidList"/>
    <dgm:cxn modelId="{CB7E3449-3FDA-488A-89BD-E5A21110428F}" srcId="{A7FAA28E-82BD-4993-9986-5F33986DBDD5}" destId="{1104A6AB-9FC3-4623-BF14-265A29C6CA7F}" srcOrd="3" destOrd="0" parTransId="{9EAED8EB-3519-4637-8BAE-5D70F3A2AE12}" sibTransId="{48B811EC-3399-4973-A40A-8F0041010470}"/>
    <dgm:cxn modelId="{23177189-618F-4C81-9FB0-C9A3F6A1299F}" srcId="{A7FAA28E-82BD-4993-9986-5F33986DBDD5}" destId="{DF490FAF-8EDA-4C68-B2A2-DD4EA4448DE3}" srcOrd="2" destOrd="0" parTransId="{130C2BCA-F6A1-4C67-BA19-99277AE65218}" sibTransId="{4802FE8B-5B69-4E2A-BFEB-1D8A49B3B248}"/>
    <dgm:cxn modelId="{52A9D497-D506-49CA-A0AB-82F32539AC62}" type="presOf" srcId="{F4B39C8E-9147-4146-9728-525664654C9F}" destId="{D19B2E0C-14E1-40AF-BE05-D715E22B5889}" srcOrd="0" destOrd="0" presId="urn:microsoft.com/office/officeart/2018/2/layout/IconVerticalSolidList"/>
    <dgm:cxn modelId="{85EC64AB-3FA4-44A1-A889-5F9B200E98DA}" srcId="{A7FAA28E-82BD-4993-9986-5F33986DBDD5}" destId="{F4B39C8E-9147-4146-9728-525664654C9F}" srcOrd="4" destOrd="0" parTransId="{9D583AC7-DF9A-42B6-A911-12A0414B2F66}" sibTransId="{2CCF9ABB-B8EA-4FFA-A6DF-AF0A0DA13054}"/>
    <dgm:cxn modelId="{D7811BAF-6E02-486E-B4B3-000397517570}" type="presOf" srcId="{A7FAA28E-82BD-4993-9986-5F33986DBDD5}" destId="{9DD838DF-1BE2-44F6-A476-058A0C79589C}" srcOrd="0" destOrd="0" presId="urn:microsoft.com/office/officeart/2018/2/layout/IconVerticalSolidList"/>
    <dgm:cxn modelId="{06BC98B0-65C6-41CD-B433-2028CBA3BF75}" type="presOf" srcId="{1104A6AB-9FC3-4623-BF14-265A29C6CA7F}" destId="{512E7D8B-56EB-4DB8-8A57-2ED4CEC9A5D3}" srcOrd="0" destOrd="0" presId="urn:microsoft.com/office/officeart/2018/2/layout/IconVerticalSolidList"/>
    <dgm:cxn modelId="{ED13FDBD-ABF5-4506-BF1F-29FDA0233795}" srcId="{A7FAA28E-82BD-4993-9986-5F33986DBDD5}" destId="{7BF1226B-A5FD-409F-A6B6-075D68BE7F2B}" srcOrd="1" destOrd="0" parTransId="{0D6F282E-A3DF-4A4E-AB95-0692871DDA4D}" sibTransId="{8E002FDA-49EF-40DE-BE78-577B73823812}"/>
    <dgm:cxn modelId="{F46057DB-3D70-435F-9D9E-9FB7605ED96F}" type="presOf" srcId="{F4401EC7-738B-4A94-9952-807F403CF0A0}" destId="{639E59E0-8EC3-4C61-8A4C-7DE5D81DECEB}" srcOrd="0" destOrd="0" presId="urn:microsoft.com/office/officeart/2018/2/layout/IconVerticalSolidList"/>
    <dgm:cxn modelId="{6C93D8DC-75BA-4153-ADCA-93357DF8E9E1}" srcId="{A7FAA28E-82BD-4993-9986-5F33986DBDD5}" destId="{F4401EC7-738B-4A94-9952-807F403CF0A0}" srcOrd="0" destOrd="0" parTransId="{8B304FB6-34AA-454A-A64D-DBBF3558B86D}" sibTransId="{DC0ECF5F-C90F-44C1-AFD4-F280C5EE3BB4}"/>
    <dgm:cxn modelId="{8F9F3792-D809-423C-8D73-CD8B9395F10B}" type="presParOf" srcId="{9DD838DF-1BE2-44F6-A476-058A0C79589C}" destId="{4AD7A53E-B879-4906-BDB6-2142EEC2B643}" srcOrd="0" destOrd="0" presId="urn:microsoft.com/office/officeart/2018/2/layout/IconVerticalSolidList"/>
    <dgm:cxn modelId="{0C6310DB-DE36-4E00-B18B-216D0CF6D7EA}" type="presParOf" srcId="{4AD7A53E-B879-4906-BDB6-2142EEC2B643}" destId="{7649E37E-E903-463F-B54D-3F60F53510CD}" srcOrd="0" destOrd="0" presId="urn:microsoft.com/office/officeart/2018/2/layout/IconVerticalSolidList"/>
    <dgm:cxn modelId="{9B1243C6-7A51-471C-83FE-CD3C71042B64}" type="presParOf" srcId="{4AD7A53E-B879-4906-BDB6-2142EEC2B643}" destId="{E175AA54-A21B-4269-B731-FB971476668A}" srcOrd="1" destOrd="0" presId="urn:microsoft.com/office/officeart/2018/2/layout/IconVerticalSolidList"/>
    <dgm:cxn modelId="{733BC326-8AF8-4C39-9614-EF46F838D05F}" type="presParOf" srcId="{4AD7A53E-B879-4906-BDB6-2142EEC2B643}" destId="{E532B36D-C6A1-43D0-8717-25EA21400C74}" srcOrd="2" destOrd="0" presId="urn:microsoft.com/office/officeart/2018/2/layout/IconVerticalSolidList"/>
    <dgm:cxn modelId="{B146CEC4-D4E6-467C-90A8-7380B2A3D07B}" type="presParOf" srcId="{4AD7A53E-B879-4906-BDB6-2142EEC2B643}" destId="{639E59E0-8EC3-4C61-8A4C-7DE5D81DECEB}" srcOrd="3" destOrd="0" presId="urn:microsoft.com/office/officeart/2018/2/layout/IconVerticalSolidList"/>
    <dgm:cxn modelId="{98524D42-564E-484B-8D79-F4DD15BFDD68}" type="presParOf" srcId="{9DD838DF-1BE2-44F6-A476-058A0C79589C}" destId="{9FBB28E2-24D0-4521-83D7-AFEEEC5DAAE5}" srcOrd="1" destOrd="0" presId="urn:microsoft.com/office/officeart/2018/2/layout/IconVerticalSolidList"/>
    <dgm:cxn modelId="{E6ADBF56-5D16-493F-93F2-6D48AF478850}" type="presParOf" srcId="{9DD838DF-1BE2-44F6-A476-058A0C79589C}" destId="{FEC40AED-1635-4E54-9F9F-F8F9154243A3}" srcOrd="2" destOrd="0" presId="urn:microsoft.com/office/officeart/2018/2/layout/IconVerticalSolidList"/>
    <dgm:cxn modelId="{1D6BE9B2-2AEA-414F-8664-F2A6C2B1E422}" type="presParOf" srcId="{FEC40AED-1635-4E54-9F9F-F8F9154243A3}" destId="{9D021239-785E-4539-88AF-2C5FF90378C1}" srcOrd="0" destOrd="0" presId="urn:microsoft.com/office/officeart/2018/2/layout/IconVerticalSolidList"/>
    <dgm:cxn modelId="{C424E64D-8D07-4783-B876-62422B8566A0}" type="presParOf" srcId="{FEC40AED-1635-4E54-9F9F-F8F9154243A3}" destId="{274861F6-4C03-4B02-9CDC-81609672DA1C}" srcOrd="1" destOrd="0" presId="urn:microsoft.com/office/officeart/2018/2/layout/IconVerticalSolidList"/>
    <dgm:cxn modelId="{3AE13F81-4390-4147-ADEF-D439C10B21AE}" type="presParOf" srcId="{FEC40AED-1635-4E54-9F9F-F8F9154243A3}" destId="{8B14E1F7-9570-431A-9C75-AA12E6D9CEDE}" srcOrd="2" destOrd="0" presId="urn:microsoft.com/office/officeart/2018/2/layout/IconVerticalSolidList"/>
    <dgm:cxn modelId="{3145C3FB-5419-4BAB-99B5-0AE33FD8ABBC}" type="presParOf" srcId="{FEC40AED-1635-4E54-9F9F-F8F9154243A3}" destId="{AC149F4A-E5E8-466A-93E8-4F35CFF5966C}" srcOrd="3" destOrd="0" presId="urn:microsoft.com/office/officeart/2018/2/layout/IconVerticalSolidList"/>
    <dgm:cxn modelId="{5CF9C55E-FD80-49ED-AADC-4973ACCF951E}" type="presParOf" srcId="{9DD838DF-1BE2-44F6-A476-058A0C79589C}" destId="{C3C4B8CD-5A81-487F-A526-A702EB3BCDB9}" srcOrd="3" destOrd="0" presId="urn:microsoft.com/office/officeart/2018/2/layout/IconVerticalSolidList"/>
    <dgm:cxn modelId="{1E94E270-4D34-4603-BCFB-A481E6773060}" type="presParOf" srcId="{9DD838DF-1BE2-44F6-A476-058A0C79589C}" destId="{6529AA41-D85B-4815-B7A8-D040824AC0C5}" srcOrd="4" destOrd="0" presId="urn:microsoft.com/office/officeart/2018/2/layout/IconVerticalSolidList"/>
    <dgm:cxn modelId="{2F1857B3-0042-4C11-93DF-AE39B0F5B718}" type="presParOf" srcId="{6529AA41-D85B-4815-B7A8-D040824AC0C5}" destId="{0621147E-3B3A-4EB1-97B4-A0B5FE2E2EFF}" srcOrd="0" destOrd="0" presId="urn:microsoft.com/office/officeart/2018/2/layout/IconVerticalSolidList"/>
    <dgm:cxn modelId="{D1E12763-F3E2-40FB-AFB6-D9806E9877D6}" type="presParOf" srcId="{6529AA41-D85B-4815-B7A8-D040824AC0C5}" destId="{C00D87DE-C617-4D39-92F0-116E0DC3FA30}" srcOrd="1" destOrd="0" presId="urn:microsoft.com/office/officeart/2018/2/layout/IconVerticalSolidList"/>
    <dgm:cxn modelId="{97492DB5-544D-4F4B-BD5C-65D0962FE228}" type="presParOf" srcId="{6529AA41-D85B-4815-B7A8-D040824AC0C5}" destId="{27652168-EA91-4CEF-B9F3-FDBCB08B8030}" srcOrd="2" destOrd="0" presId="urn:microsoft.com/office/officeart/2018/2/layout/IconVerticalSolidList"/>
    <dgm:cxn modelId="{CAE9182F-4915-4E76-8A84-A2D775ED6E97}" type="presParOf" srcId="{6529AA41-D85B-4815-B7A8-D040824AC0C5}" destId="{F338FE67-82F9-4D38-A730-C0665317C66A}" srcOrd="3" destOrd="0" presId="urn:microsoft.com/office/officeart/2018/2/layout/IconVerticalSolidList"/>
    <dgm:cxn modelId="{9D14E462-117C-4052-87A7-AC12081B041A}" type="presParOf" srcId="{9DD838DF-1BE2-44F6-A476-058A0C79589C}" destId="{FC93307E-553C-4BCA-99A9-A0EB99DAC529}" srcOrd="5" destOrd="0" presId="urn:microsoft.com/office/officeart/2018/2/layout/IconVerticalSolidList"/>
    <dgm:cxn modelId="{7E11B489-1176-43AF-8919-508037CBFE9C}" type="presParOf" srcId="{9DD838DF-1BE2-44F6-A476-058A0C79589C}" destId="{9CFCE87F-5160-439C-831D-6DF71CCA277D}" srcOrd="6" destOrd="0" presId="urn:microsoft.com/office/officeart/2018/2/layout/IconVerticalSolidList"/>
    <dgm:cxn modelId="{A1F170A6-49BF-4468-933C-229F5D237B30}" type="presParOf" srcId="{9CFCE87F-5160-439C-831D-6DF71CCA277D}" destId="{C4D5B13D-C5CC-4FD1-81EF-70D2CBC59FE8}" srcOrd="0" destOrd="0" presId="urn:microsoft.com/office/officeart/2018/2/layout/IconVerticalSolidList"/>
    <dgm:cxn modelId="{0BC88675-6ACE-497F-A1D3-63208A548BB1}" type="presParOf" srcId="{9CFCE87F-5160-439C-831D-6DF71CCA277D}" destId="{B5819082-01D3-4134-AACC-1FDA36DD8C46}" srcOrd="1" destOrd="0" presId="urn:microsoft.com/office/officeart/2018/2/layout/IconVerticalSolidList"/>
    <dgm:cxn modelId="{2EC94C16-5D11-463E-A375-3EDEEDAF6D6D}" type="presParOf" srcId="{9CFCE87F-5160-439C-831D-6DF71CCA277D}" destId="{CD9E7359-92ED-4436-ABFB-16A67699A479}" srcOrd="2" destOrd="0" presId="urn:microsoft.com/office/officeart/2018/2/layout/IconVerticalSolidList"/>
    <dgm:cxn modelId="{30CE975C-9006-4E4D-AB55-8F2ADAF9A1A1}" type="presParOf" srcId="{9CFCE87F-5160-439C-831D-6DF71CCA277D}" destId="{512E7D8B-56EB-4DB8-8A57-2ED4CEC9A5D3}" srcOrd="3" destOrd="0" presId="urn:microsoft.com/office/officeart/2018/2/layout/IconVerticalSolidList"/>
    <dgm:cxn modelId="{C1EE0246-1369-4E27-8888-73108D97B330}" type="presParOf" srcId="{9DD838DF-1BE2-44F6-A476-058A0C79589C}" destId="{6F3F71F5-6296-40C3-8825-E0B4366BD27D}" srcOrd="7" destOrd="0" presId="urn:microsoft.com/office/officeart/2018/2/layout/IconVerticalSolidList"/>
    <dgm:cxn modelId="{8D1520E1-F9C1-4580-B1AE-FFEFCFB224D3}" type="presParOf" srcId="{9DD838DF-1BE2-44F6-A476-058A0C79589C}" destId="{68A1C6FF-E77A-482F-A839-1F6C673EC60B}" srcOrd="8" destOrd="0" presId="urn:microsoft.com/office/officeart/2018/2/layout/IconVerticalSolidList"/>
    <dgm:cxn modelId="{40370EA5-030B-4B8D-B001-E9A9DBB7301E}" type="presParOf" srcId="{68A1C6FF-E77A-482F-A839-1F6C673EC60B}" destId="{54358584-B6AF-498C-BA85-724C0E92A48C}" srcOrd="0" destOrd="0" presId="urn:microsoft.com/office/officeart/2018/2/layout/IconVerticalSolidList"/>
    <dgm:cxn modelId="{ACD09762-1D29-4BD9-8BD5-3228D83AC594}" type="presParOf" srcId="{68A1C6FF-E77A-482F-A839-1F6C673EC60B}" destId="{F875BCBD-3701-4FF3-AB79-B0AD942FFD97}" srcOrd="1" destOrd="0" presId="urn:microsoft.com/office/officeart/2018/2/layout/IconVerticalSolidList"/>
    <dgm:cxn modelId="{1F29D8B9-91E8-4146-AA8F-B61FDE734226}" type="presParOf" srcId="{68A1C6FF-E77A-482F-A839-1F6C673EC60B}" destId="{D89ACA4C-E501-4928-9DF8-5BAE29472647}" srcOrd="2" destOrd="0" presId="urn:microsoft.com/office/officeart/2018/2/layout/IconVerticalSolidList"/>
    <dgm:cxn modelId="{5AB90C8E-83BE-4DED-A28F-56B8EE740E91}" type="presParOf" srcId="{68A1C6FF-E77A-482F-A839-1F6C673EC60B}" destId="{D19B2E0C-14E1-40AF-BE05-D715E22B588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CE8D8A-FF64-42DD-8422-4CCB9381BFBF}" type="doc">
      <dgm:prSet loTypeId="urn:microsoft.com/office/officeart/2018/2/layout/IconCircleList" loCatId="icon" qsTypeId="urn:microsoft.com/office/officeart/2005/8/quickstyle/simple4" qsCatId="simple" csTypeId="urn:microsoft.com/office/officeart/2018/5/colors/Iconchunking_coloredtext_colorful5" csCatId="colorful" phldr="1"/>
      <dgm:spPr/>
      <dgm:t>
        <a:bodyPr/>
        <a:lstStyle/>
        <a:p>
          <a:endParaRPr lang="en-US"/>
        </a:p>
      </dgm:t>
    </dgm:pt>
    <dgm:pt modelId="{D4C4751B-38EC-4E5B-9733-2B66C22B7BF4}">
      <dgm:prSet custT="1"/>
      <dgm:spPr/>
      <dgm:t>
        <a:bodyPr/>
        <a:lstStyle/>
        <a:p>
          <a:pPr>
            <a:lnSpc>
              <a:spcPct val="100000"/>
            </a:lnSpc>
          </a:pPr>
          <a:r>
            <a:rPr lang="en-US" sz="1300" dirty="0">
              <a:solidFill>
                <a:schemeClr val="tx1">
                  <a:lumMod val="65000"/>
                  <a:lumOff val="35000"/>
                </a:schemeClr>
              </a:solidFill>
              <a:latin typeface="Helvetica" panose="020B0604020202020204" pitchFamily="34" charset="0"/>
              <a:cs typeface="Helvetica" panose="020B0604020202020204" pitchFamily="34" charset="0"/>
            </a:rPr>
            <a:t>The cloud simplifies the lending and payment acceptance process</a:t>
          </a:r>
        </a:p>
      </dgm:t>
    </dgm:pt>
    <dgm:pt modelId="{844576B3-BD9C-4186-B3F3-8A501AD4E860}" type="parTrans" cxnId="{6567B3C6-63DD-44E6-AC96-E52FB53DB424}">
      <dgm:prSet/>
      <dgm:spPr/>
      <dgm:t>
        <a:bodyPr/>
        <a:lstStyle/>
        <a:p>
          <a:endParaRPr lang="en-US"/>
        </a:p>
      </dgm:t>
    </dgm:pt>
    <dgm:pt modelId="{FF8661D8-B402-4B6F-94FC-363D3C380C69}" type="sibTrans" cxnId="{6567B3C6-63DD-44E6-AC96-E52FB53DB424}">
      <dgm:prSet/>
      <dgm:spPr/>
      <dgm:t>
        <a:bodyPr/>
        <a:lstStyle/>
        <a:p>
          <a:pPr>
            <a:lnSpc>
              <a:spcPct val="100000"/>
            </a:lnSpc>
          </a:pPr>
          <a:endParaRPr lang="en-US"/>
        </a:p>
      </dgm:t>
    </dgm:pt>
    <dgm:pt modelId="{68B50279-14ED-468F-8E5B-EB34A9E35817}">
      <dgm:prSet custT="1"/>
      <dgm:spPr/>
      <dgm:t>
        <a:bodyPr/>
        <a:lstStyle/>
        <a:p>
          <a:pPr>
            <a:lnSpc>
              <a:spcPct val="100000"/>
            </a:lnSpc>
          </a:pPr>
          <a:r>
            <a:rPr lang="en-US" sz="1300" dirty="0">
              <a:solidFill>
                <a:schemeClr val="tx1">
                  <a:lumMod val="65000"/>
                  <a:lumOff val="35000"/>
                </a:schemeClr>
              </a:solidFill>
              <a:latin typeface="Helvetica" panose="020B0604020202020204" pitchFamily="34" charset="0"/>
              <a:cs typeface="Helvetica" panose="020B0604020202020204" pitchFamily="34" charset="0"/>
            </a:rPr>
            <a:t>Allows loans to  be initiated anywhere anytime</a:t>
          </a:r>
        </a:p>
      </dgm:t>
    </dgm:pt>
    <dgm:pt modelId="{947BFA39-02D6-483B-9314-9F8CD03B95D7}" type="parTrans" cxnId="{972FA7F8-1FCB-4AC3-A9D5-B7672C492244}">
      <dgm:prSet/>
      <dgm:spPr/>
      <dgm:t>
        <a:bodyPr/>
        <a:lstStyle/>
        <a:p>
          <a:endParaRPr lang="en-US"/>
        </a:p>
      </dgm:t>
    </dgm:pt>
    <dgm:pt modelId="{65F37E8E-09E7-4054-9062-AC60083D7262}" type="sibTrans" cxnId="{972FA7F8-1FCB-4AC3-A9D5-B7672C492244}">
      <dgm:prSet/>
      <dgm:spPr/>
      <dgm:t>
        <a:bodyPr/>
        <a:lstStyle/>
        <a:p>
          <a:pPr>
            <a:lnSpc>
              <a:spcPct val="100000"/>
            </a:lnSpc>
          </a:pPr>
          <a:endParaRPr lang="en-US"/>
        </a:p>
      </dgm:t>
    </dgm:pt>
    <dgm:pt modelId="{3578C997-8F96-4843-87BC-13CAFDF9E61B}">
      <dgm:prSet custT="1"/>
      <dgm:spPr/>
      <dgm:t>
        <a:bodyPr/>
        <a:lstStyle/>
        <a:p>
          <a:pPr>
            <a:lnSpc>
              <a:spcPct val="100000"/>
            </a:lnSpc>
          </a:pPr>
          <a:r>
            <a:rPr lang="en-US" sz="1300" dirty="0">
              <a:solidFill>
                <a:schemeClr val="tx1">
                  <a:lumMod val="65000"/>
                  <a:lumOff val="35000"/>
                </a:schemeClr>
              </a:solidFill>
              <a:latin typeface="Helvetica" panose="020B0604020202020204" pitchFamily="34" charset="0"/>
              <a:cs typeface="Helvetica" panose="020B0604020202020204" pitchFamily="34" charset="0"/>
            </a:rPr>
            <a:t>Digitizes loan documents and digitize presentment information</a:t>
          </a:r>
        </a:p>
      </dgm:t>
    </dgm:pt>
    <dgm:pt modelId="{D4180190-309D-44DB-BBE4-7031196CBD06}" type="parTrans" cxnId="{8443FA7C-A134-466F-8098-2B93D92B40B1}">
      <dgm:prSet/>
      <dgm:spPr/>
      <dgm:t>
        <a:bodyPr/>
        <a:lstStyle/>
        <a:p>
          <a:endParaRPr lang="en-US"/>
        </a:p>
      </dgm:t>
    </dgm:pt>
    <dgm:pt modelId="{79541704-9B6E-4412-B5C7-42BBCB1A4443}" type="sibTrans" cxnId="{8443FA7C-A134-466F-8098-2B93D92B40B1}">
      <dgm:prSet/>
      <dgm:spPr/>
      <dgm:t>
        <a:bodyPr/>
        <a:lstStyle/>
        <a:p>
          <a:pPr>
            <a:lnSpc>
              <a:spcPct val="100000"/>
            </a:lnSpc>
          </a:pPr>
          <a:endParaRPr lang="en-US"/>
        </a:p>
      </dgm:t>
    </dgm:pt>
    <dgm:pt modelId="{4632C715-CEAD-491A-AB20-6BF66C8C810E}">
      <dgm:prSet custT="1"/>
      <dgm:spPr/>
      <dgm:t>
        <a:bodyPr/>
        <a:lstStyle/>
        <a:p>
          <a:pPr>
            <a:lnSpc>
              <a:spcPct val="100000"/>
            </a:lnSpc>
          </a:pPr>
          <a:r>
            <a:rPr lang="en-US" sz="1300" dirty="0">
              <a:solidFill>
                <a:schemeClr val="tx1">
                  <a:lumMod val="65000"/>
                  <a:lumOff val="35000"/>
                </a:schemeClr>
              </a:solidFill>
              <a:latin typeface="Helvetica" panose="020B0604020202020204" pitchFamily="34" charset="0"/>
              <a:cs typeface="Helvetica" panose="020B0604020202020204" pitchFamily="34" charset="0"/>
            </a:rPr>
            <a:t>Replaces manual processes with automation and business rules</a:t>
          </a:r>
        </a:p>
      </dgm:t>
    </dgm:pt>
    <dgm:pt modelId="{9044DBD6-6C4A-49AC-9CA4-CC4F757970A1}" type="parTrans" cxnId="{8DAC18C7-0130-47F6-B0D9-BF01A5720E5B}">
      <dgm:prSet/>
      <dgm:spPr/>
      <dgm:t>
        <a:bodyPr/>
        <a:lstStyle/>
        <a:p>
          <a:endParaRPr lang="en-US"/>
        </a:p>
      </dgm:t>
    </dgm:pt>
    <dgm:pt modelId="{47C56E9B-7D6B-4856-811D-056777F70770}" type="sibTrans" cxnId="{8DAC18C7-0130-47F6-B0D9-BF01A5720E5B}">
      <dgm:prSet/>
      <dgm:spPr/>
      <dgm:t>
        <a:bodyPr/>
        <a:lstStyle/>
        <a:p>
          <a:pPr>
            <a:lnSpc>
              <a:spcPct val="100000"/>
            </a:lnSpc>
          </a:pPr>
          <a:endParaRPr lang="en-US"/>
        </a:p>
      </dgm:t>
    </dgm:pt>
    <dgm:pt modelId="{16CDC900-8557-4FF1-9E01-568000FD395D}">
      <dgm:prSet custT="1"/>
      <dgm:spPr/>
      <dgm:t>
        <a:bodyPr/>
        <a:lstStyle/>
        <a:p>
          <a:pPr>
            <a:lnSpc>
              <a:spcPct val="100000"/>
            </a:lnSpc>
          </a:pPr>
          <a:r>
            <a:rPr lang="en-US" sz="1400" dirty="0">
              <a:solidFill>
                <a:schemeClr val="tx1">
                  <a:lumMod val="65000"/>
                  <a:lumOff val="35000"/>
                </a:schemeClr>
              </a:solidFill>
              <a:latin typeface="Helvetica" panose="020B0604020202020204" pitchFamily="34" charset="0"/>
              <a:cs typeface="Helvetica" panose="020B0604020202020204" pitchFamily="34" charset="0"/>
            </a:rPr>
            <a:t>Enables payment acceptance more readily with a simple intuitive user experience</a:t>
          </a:r>
        </a:p>
      </dgm:t>
    </dgm:pt>
    <dgm:pt modelId="{52246F47-CDB2-4C4A-9EF0-673C6E52F7A1}" type="parTrans" cxnId="{979E1126-7D88-4299-A78B-BD35C539A8EA}">
      <dgm:prSet/>
      <dgm:spPr/>
      <dgm:t>
        <a:bodyPr/>
        <a:lstStyle/>
        <a:p>
          <a:endParaRPr lang="en-US"/>
        </a:p>
      </dgm:t>
    </dgm:pt>
    <dgm:pt modelId="{43F06F71-EC3F-45F1-B7B6-C08D4456DC3C}" type="sibTrans" cxnId="{979E1126-7D88-4299-A78B-BD35C539A8EA}">
      <dgm:prSet/>
      <dgm:spPr/>
      <dgm:t>
        <a:bodyPr/>
        <a:lstStyle/>
        <a:p>
          <a:pPr>
            <a:lnSpc>
              <a:spcPct val="100000"/>
            </a:lnSpc>
          </a:pPr>
          <a:endParaRPr lang="en-US"/>
        </a:p>
      </dgm:t>
    </dgm:pt>
    <dgm:pt modelId="{A5102399-0FFC-4ECB-8628-38628E24E8B8}">
      <dgm:prSet custT="1"/>
      <dgm:spPr/>
      <dgm:t>
        <a:bodyPr/>
        <a:lstStyle/>
        <a:p>
          <a:pPr>
            <a:lnSpc>
              <a:spcPct val="100000"/>
            </a:lnSpc>
          </a:pPr>
          <a:r>
            <a:rPr lang="en-US" sz="1300" dirty="0">
              <a:solidFill>
                <a:schemeClr val="tx1">
                  <a:lumMod val="65000"/>
                  <a:lumOff val="35000"/>
                </a:schemeClr>
              </a:solidFill>
              <a:latin typeface="Helvetica" panose="020B0604020202020204" pitchFamily="34" charset="0"/>
              <a:cs typeface="Helvetica" panose="020B0604020202020204" pitchFamily="34" charset="0"/>
            </a:rPr>
            <a:t>Allows consumers to pay from anywhere, anytime; and results in more on-time payments</a:t>
          </a:r>
        </a:p>
      </dgm:t>
    </dgm:pt>
    <dgm:pt modelId="{FC78C62B-CC96-4DBC-AF3D-60BC9C1D45DC}" type="parTrans" cxnId="{12AA0616-4213-459A-BB3B-457F792B34A1}">
      <dgm:prSet/>
      <dgm:spPr/>
      <dgm:t>
        <a:bodyPr/>
        <a:lstStyle/>
        <a:p>
          <a:endParaRPr lang="en-US"/>
        </a:p>
      </dgm:t>
    </dgm:pt>
    <dgm:pt modelId="{2BDFC259-F0DB-4F0C-84F0-FE7E8FD663E3}" type="sibTrans" cxnId="{12AA0616-4213-459A-BB3B-457F792B34A1}">
      <dgm:prSet/>
      <dgm:spPr/>
      <dgm:t>
        <a:bodyPr/>
        <a:lstStyle/>
        <a:p>
          <a:endParaRPr lang="en-US"/>
        </a:p>
      </dgm:t>
    </dgm:pt>
    <dgm:pt modelId="{32FD7CA7-522C-46A1-84A6-B49523ADB246}" type="pres">
      <dgm:prSet presAssocID="{39CE8D8A-FF64-42DD-8422-4CCB9381BFBF}" presName="root" presStyleCnt="0">
        <dgm:presLayoutVars>
          <dgm:dir/>
          <dgm:resizeHandles val="exact"/>
        </dgm:presLayoutVars>
      </dgm:prSet>
      <dgm:spPr/>
    </dgm:pt>
    <dgm:pt modelId="{4D279F78-C9C2-4124-A748-BCC970351572}" type="pres">
      <dgm:prSet presAssocID="{39CE8D8A-FF64-42DD-8422-4CCB9381BFBF}" presName="container" presStyleCnt="0">
        <dgm:presLayoutVars>
          <dgm:dir/>
          <dgm:resizeHandles val="exact"/>
        </dgm:presLayoutVars>
      </dgm:prSet>
      <dgm:spPr/>
    </dgm:pt>
    <dgm:pt modelId="{1EBB1437-B368-45D7-B286-0611D8564140}" type="pres">
      <dgm:prSet presAssocID="{D4C4751B-38EC-4E5B-9733-2B66C22B7BF4}" presName="compNode" presStyleCnt="0"/>
      <dgm:spPr/>
    </dgm:pt>
    <dgm:pt modelId="{499C910A-4C53-4C33-A111-4C6635AB0E10}" type="pres">
      <dgm:prSet presAssocID="{D4C4751B-38EC-4E5B-9733-2B66C22B7BF4}" presName="iconBgRect" presStyleLbl="bgShp" presStyleIdx="0" presStyleCnt="6"/>
      <dgm:spPr/>
    </dgm:pt>
    <dgm:pt modelId="{73E25340-42F1-4B77-A220-0B956918C004}" type="pres">
      <dgm:prSet presAssocID="{D4C4751B-38EC-4E5B-9733-2B66C22B7BF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ud"/>
        </a:ext>
      </dgm:extLst>
    </dgm:pt>
    <dgm:pt modelId="{4B3A2098-F045-4CED-ACA6-08902280DD7D}" type="pres">
      <dgm:prSet presAssocID="{D4C4751B-38EC-4E5B-9733-2B66C22B7BF4}" presName="spaceRect" presStyleCnt="0"/>
      <dgm:spPr/>
    </dgm:pt>
    <dgm:pt modelId="{8380D3F8-7624-4EAB-A411-C1D9E695245D}" type="pres">
      <dgm:prSet presAssocID="{D4C4751B-38EC-4E5B-9733-2B66C22B7BF4}" presName="textRect" presStyleLbl="revTx" presStyleIdx="0" presStyleCnt="6" custScaleX="120304" custScaleY="118019" custLinFactNeighborX="9300">
        <dgm:presLayoutVars>
          <dgm:chMax val="1"/>
          <dgm:chPref val="1"/>
        </dgm:presLayoutVars>
      </dgm:prSet>
      <dgm:spPr/>
    </dgm:pt>
    <dgm:pt modelId="{1BF48968-5DE8-434A-B941-E53364E99CDE}" type="pres">
      <dgm:prSet presAssocID="{FF8661D8-B402-4B6F-94FC-363D3C380C69}" presName="sibTrans" presStyleLbl="sibTrans2D1" presStyleIdx="0" presStyleCnt="0"/>
      <dgm:spPr/>
    </dgm:pt>
    <dgm:pt modelId="{C1F5ED89-B49A-47C8-9DCB-0953D57E749D}" type="pres">
      <dgm:prSet presAssocID="{68B50279-14ED-468F-8E5B-EB34A9E35817}" presName="compNode" presStyleCnt="0"/>
      <dgm:spPr/>
    </dgm:pt>
    <dgm:pt modelId="{7F639A2B-02E0-42B9-80DB-E9FB78A1DD75}" type="pres">
      <dgm:prSet presAssocID="{68B50279-14ED-468F-8E5B-EB34A9E35817}" presName="iconBgRect" presStyleLbl="bgShp" presStyleIdx="1" presStyleCnt="6"/>
      <dgm:spPr/>
    </dgm:pt>
    <dgm:pt modelId="{EBBAD0D0-385A-48A8-922C-F7243DF236C9}" type="pres">
      <dgm:prSet presAssocID="{68B50279-14ED-468F-8E5B-EB34A9E3581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1088659D-C505-4EE0-A1E4-5D1FE7B8029C}" type="pres">
      <dgm:prSet presAssocID="{68B50279-14ED-468F-8E5B-EB34A9E35817}" presName="spaceRect" presStyleCnt="0"/>
      <dgm:spPr/>
    </dgm:pt>
    <dgm:pt modelId="{A5CDC9CD-A8E1-4B1A-8962-144B9F4C7767}" type="pres">
      <dgm:prSet presAssocID="{68B50279-14ED-468F-8E5B-EB34A9E35817}" presName="textRect" presStyleLbl="revTx" presStyleIdx="1" presStyleCnt="6">
        <dgm:presLayoutVars>
          <dgm:chMax val="1"/>
          <dgm:chPref val="1"/>
        </dgm:presLayoutVars>
      </dgm:prSet>
      <dgm:spPr/>
    </dgm:pt>
    <dgm:pt modelId="{3A228EB9-7644-4739-9796-855EFD4F9AF2}" type="pres">
      <dgm:prSet presAssocID="{65F37E8E-09E7-4054-9062-AC60083D7262}" presName="sibTrans" presStyleLbl="sibTrans2D1" presStyleIdx="0" presStyleCnt="0"/>
      <dgm:spPr/>
    </dgm:pt>
    <dgm:pt modelId="{3DF9114C-E0A4-446A-9F34-3B2C8D727ABA}" type="pres">
      <dgm:prSet presAssocID="{3578C997-8F96-4843-87BC-13CAFDF9E61B}" presName="compNode" presStyleCnt="0"/>
      <dgm:spPr/>
    </dgm:pt>
    <dgm:pt modelId="{6084ED95-F523-4319-A715-416C78159DB8}" type="pres">
      <dgm:prSet presAssocID="{3578C997-8F96-4843-87BC-13CAFDF9E61B}" presName="iconBgRect" presStyleLbl="bgShp" presStyleIdx="2" presStyleCnt="6"/>
      <dgm:spPr/>
    </dgm:pt>
    <dgm:pt modelId="{8FA4E394-62E9-4E2A-B045-9AF5E58FE0AB}" type="pres">
      <dgm:prSet presAssocID="{3578C997-8F96-4843-87BC-13CAFDF9E61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D79E4572-43DD-462D-B6DD-7D658E6AB549}" type="pres">
      <dgm:prSet presAssocID="{3578C997-8F96-4843-87BC-13CAFDF9E61B}" presName="spaceRect" presStyleCnt="0"/>
      <dgm:spPr/>
    </dgm:pt>
    <dgm:pt modelId="{D96DEEDD-A26A-4EAE-92BB-7744A1550590}" type="pres">
      <dgm:prSet presAssocID="{3578C997-8F96-4843-87BC-13CAFDF9E61B}" presName="textRect" presStyleLbl="revTx" presStyleIdx="2" presStyleCnt="6">
        <dgm:presLayoutVars>
          <dgm:chMax val="1"/>
          <dgm:chPref val="1"/>
        </dgm:presLayoutVars>
      </dgm:prSet>
      <dgm:spPr/>
    </dgm:pt>
    <dgm:pt modelId="{047451CD-0B2B-43BB-87F9-4E70EDB883D0}" type="pres">
      <dgm:prSet presAssocID="{79541704-9B6E-4412-B5C7-42BBCB1A4443}" presName="sibTrans" presStyleLbl="sibTrans2D1" presStyleIdx="0" presStyleCnt="0"/>
      <dgm:spPr/>
    </dgm:pt>
    <dgm:pt modelId="{8F350ABE-2506-4D7D-8A85-F39412559535}" type="pres">
      <dgm:prSet presAssocID="{4632C715-CEAD-491A-AB20-6BF66C8C810E}" presName="compNode" presStyleCnt="0"/>
      <dgm:spPr/>
    </dgm:pt>
    <dgm:pt modelId="{4F530FFE-0B36-4870-AC2B-8E334C25FBB7}" type="pres">
      <dgm:prSet presAssocID="{4632C715-CEAD-491A-AB20-6BF66C8C810E}" presName="iconBgRect" presStyleLbl="bgShp" presStyleIdx="3" presStyleCnt="6" custLinFactNeighborX="13284"/>
      <dgm:spPr/>
    </dgm:pt>
    <dgm:pt modelId="{BCCA8021-0090-4A11-8160-46F32603C889}" type="pres">
      <dgm:prSet presAssocID="{4632C715-CEAD-491A-AB20-6BF66C8C810E}" presName="iconRect" presStyleLbl="node1" presStyleIdx="3" presStyleCnt="6" custLinFactNeighborX="2545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2EBA1E91-2BD9-4FC1-B195-5E7692BCFE39}" type="pres">
      <dgm:prSet presAssocID="{4632C715-CEAD-491A-AB20-6BF66C8C810E}" presName="spaceRect" presStyleCnt="0"/>
      <dgm:spPr/>
    </dgm:pt>
    <dgm:pt modelId="{BE40DCCF-D464-4E94-B1B7-788AA003189D}" type="pres">
      <dgm:prSet presAssocID="{4632C715-CEAD-491A-AB20-6BF66C8C810E}" presName="textRect" presStyleLbl="revTx" presStyleIdx="3" presStyleCnt="6" custLinFactNeighborX="6260">
        <dgm:presLayoutVars>
          <dgm:chMax val="1"/>
          <dgm:chPref val="1"/>
        </dgm:presLayoutVars>
      </dgm:prSet>
      <dgm:spPr/>
    </dgm:pt>
    <dgm:pt modelId="{F5F65F0B-8F28-43A0-82BA-0F200EAB30E7}" type="pres">
      <dgm:prSet presAssocID="{47C56E9B-7D6B-4856-811D-056777F70770}" presName="sibTrans" presStyleLbl="sibTrans2D1" presStyleIdx="0" presStyleCnt="0"/>
      <dgm:spPr/>
    </dgm:pt>
    <dgm:pt modelId="{908FD53D-5C9A-451B-9CF4-7231C870F3C8}" type="pres">
      <dgm:prSet presAssocID="{16CDC900-8557-4FF1-9E01-568000FD395D}" presName="compNode" presStyleCnt="0"/>
      <dgm:spPr/>
    </dgm:pt>
    <dgm:pt modelId="{A7927C14-4396-48B9-A45B-F7C451337030}" type="pres">
      <dgm:prSet presAssocID="{16CDC900-8557-4FF1-9E01-568000FD395D}" presName="iconBgRect" presStyleLbl="bgShp" presStyleIdx="4" presStyleCnt="6"/>
      <dgm:spPr>
        <a:solidFill>
          <a:srgbClr val="D4D412"/>
        </a:solidFill>
      </dgm:spPr>
    </dgm:pt>
    <dgm:pt modelId="{A1A53CBA-4288-4753-9E61-E6A46528776C}" type="pres">
      <dgm:prSet presAssocID="{16CDC900-8557-4FF1-9E01-568000FD395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a:ext>
      </dgm:extLst>
    </dgm:pt>
    <dgm:pt modelId="{B0B99AD4-1B6E-468C-8236-4062492EE8BE}" type="pres">
      <dgm:prSet presAssocID="{16CDC900-8557-4FF1-9E01-568000FD395D}" presName="spaceRect" presStyleCnt="0"/>
      <dgm:spPr/>
    </dgm:pt>
    <dgm:pt modelId="{32873DE3-35CF-43BB-921B-906535698F6F}" type="pres">
      <dgm:prSet presAssocID="{16CDC900-8557-4FF1-9E01-568000FD395D}" presName="textRect" presStyleLbl="revTx" presStyleIdx="4" presStyleCnt="6" custScaleX="118831" custScaleY="134051" custLinFactNeighborX="7512">
        <dgm:presLayoutVars>
          <dgm:chMax val="1"/>
          <dgm:chPref val="1"/>
        </dgm:presLayoutVars>
      </dgm:prSet>
      <dgm:spPr/>
    </dgm:pt>
    <dgm:pt modelId="{CDAAD039-9027-4225-8C87-057473656CA5}" type="pres">
      <dgm:prSet presAssocID="{43F06F71-EC3F-45F1-B7B6-C08D4456DC3C}" presName="sibTrans" presStyleLbl="sibTrans2D1" presStyleIdx="0" presStyleCnt="0"/>
      <dgm:spPr/>
    </dgm:pt>
    <dgm:pt modelId="{5ACCA157-A786-4E33-8F3D-1949DF2851EF}" type="pres">
      <dgm:prSet presAssocID="{A5102399-0FFC-4ECB-8628-38628E24E8B8}" presName="compNode" presStyleCnt="0"/>
      <dgm:spPr/>
    </dgm:pt>
    <dgm:pt modelId="{B01E0166-83F0-488F-A1A7-B9555262BFAA}" type="pres">
      <dgm:prSet presAssocID="{A5102399-0FFC-4ECB-8628-38628E24E8B8}" presName="iconBgRect" presStyleLbl="bgShp" presStyleIdx="5" presStyleCnt="6" custLinFactNeighborX="-7380"/>
      <dgm:spPr/>
    </dgm:pt>
    <dgm:pt modelId="{AD001B1C-62D9-44F8-91B2-D96177CAA938}" type="pres">
      <dgm:prSet presAssocID="{A5102399-0FFC-4ECB-8628-38628E24E8B8}" presName="iconRect" presStyleLbl="node1" presStyleIdx="5" presStyleCnt="6" custLinFactNeighborX="-1272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21E5126C-D59E-4B0C-BCF6-1583CF2898BF}" type="pres">
      <dgm:prSet presAssocID="{A5102399-0FFC-4ECB-8628-38628E24E8B8}" presName="spaceRect" presStyleCnt="0"/>
      <dgm:spPr/>
    </dgm:pt>
    <dgm:pt modelId="{FB894174-F9B1-4E5C-A5DE-F2ACAA957AF1}" type="pres">
      <dgm:prSet presAssocID="{A5102399-0FFC-4ECB-8628-38628E24E8B8}" presName="textRect" presStyleLbl="revTx" presStyleIdx="5" presStyleCnt="6" custScaleX="111535" custScaleY="235757" custLinFactNeighborX="4928">
        <dgm:presLayoutVars>
          <dgm:chMax val="1"/>
          <dgm:chPref val="1"/>
        </dgm:presLayoutVars>
      </dgm:prSet>
      <dgm:spPr/>
    </dgm:pt>
  </dgm:ptLst>
  <dgm:cxnLst>
    <dgm:cxn modelId="{12AA0616-4213-459A-BB3B-457F792B34A1}" srcId="{39CE8D8A-FF64-42DD-8422-4CCB9381BFBF}" destId="{A5102399-0FFC-4ECB-8628-38628E24E8B8}" srcOrd="5" destOrd="0" parTransId="{FC78C62B-CC96-4DBC-AF3D-60BC9C1D45DC}" sibTransId="{2BDFC259-F0DB-4F0C-84F0-FE7E8FD663E3}"/>
    <dgm:cxn modelId="{979E1126-7D88-4299-A78B-BD35C539A8EA}" srcId="{39CE8D8A-FF64-42DD-8422-4CCB9381BFBF}" destId="{16CDC900-8557-4FF1-9E01-568000FD395D}" srcOrd="4" destOrd="0" parTransId="{52246F47-CDB2-4C4A-9EF0-673C6E52F7A1}" sibTransId="{43F06F71-EC3F-45F1-B7B6-C08D4456DC3C}"/>
    <dgm:cxn modelId="{EFCF3F26-CF09-4F90-BBD4-20B4F61CB440}" type="presOf" srcId="{68B50279-14ED-468F-8E5B-EB34A9E35817}" destId="{A5CDC9CD-A8E1-4B1A-8962-144B9F4C7767}" srcOrd="0" destOrd="0" presId="urn:microsoft.com/office/officeart/2018/2/layout/IconCircleList"/>
    <dgm:cxn modelId="{40A0962B-5D83-4552-A51C-ADE9A3B40B69}" type="presOf" srcId="{47C56E9B-7D6B-4856-811D-056777F70770}" destId="{F5F65F0B-8F28-43A0-82BA-0F200EAB30E7}" srcOrd="0" destOrd="0" presId="urn:microsoft.com/office/officeart/2018/2/layout/IconCircleList"/>
    <dgm:cxn modelId="{7407B637-19B9-4A8F-A88E-35A97D2A37ED}" type="presOf" srcId="{4632C715-CEAD-491A-AB20-6BF66C8C810E}" destId="{BE40DCCF-D464-4E94-B1B7-788AA003189D}" srcOrd="0" destOrd="0" presId="urn:microsoft.com/office/officeart/2018/2/layout/IconCircleList"/>
    <dgm:cxn modelId="{B0D71C50-735C-4604-AEAD-10AB5614E4F8}" type="presOf" srcId="{79541704-9B6E-4412-B5C7-42BBCB1A4443}" destId="{047451CD-0B2B-43BB-87F9-4E70EDB883D0}" srcOrd="0" destOrd="0" presId="urn:microsoft.com/office/officeart/2018/2/layout/IconCircleList"/>
    <dgm:cxn modelId="{9DA7AB59-4CBC-4590-9D40-92A05F9B96C4}" type="presOf" srcId="{FF8661D8-B402-4B6F-94FC-363D3C380C69}" destId="{1BF48968-5DE8-434A-B941-E53364E99CDE}" srcOrd="0" destOrd="0" presId="urn:microsoft.com/office/officeart/2018/2/layout/IconCircleList"/>
    <dgm:cxn modelId="{8443FA7C-A134-466F-8098-2B93D92B40B1}" srcId="{39CE8D8A-FF64-42DD-8422-4CCB9381BFBF}" destId="{3578C997-8F96-4843-87BC-13CAFDF9E61B}" srcOrd="2" destOrd="0" parTransId="{D4180190-309D-44DB-BBE4-7031196CBD06}" sibTransId="{79541704-9B6E-4412-B5C7-42BBCB1A4443}"/>
    <dgm:cxn modelId="{5B253BA7-CBE0-4E6D-8FF2-7B3CB60AE266}" type="presOf" srcId="{39CE8D8A-FF64-42DD-8422-4CCB9381BFBF}" destId="{32FD7CA7-522C-46A1-84A6-B49523ADB246}" srcOrd="0" destOrd="0" presId="urn:microsoft.com/office/officeart/2018/2/layout/IconCircleList"/>
    <dgm:cxn modelId="{A93F06AC-5A83-4B75-BA7F-DFA51450281B}" type="presOf" srcId="{43F06F71-EC3F-45F1-B7B6-C08D4456DC3C}" destId="{CDAAD039-9027-4225-8C87-057473656CA5}" srcOrd="0" destOrd="0" presId="urn:microsoft.com/office/officeart/2018/2/layout/IconCircleList"/>
    <dgm:cxn modelId="{DC4B1BB6-C2F9-45BD-A18C-3E501022D237}" type="presOf" srcId="{D4C4751B-38EC-4E5B-9733-2B66C22B7BF4}" destId="{8380D3F8-7624-4EAB-A411-C1D9E695245D}" srcOrd="0" destOrd="0" presId="urn:microsoft.com/office/officeart/2018/2/layout/IconCircleList"/>
    <dgm:cxn modelId="{9E8A30C3-BBFA-4F92-8F01-1225B5A5172D}" type="presOf" srcId="{16CDC900-8557-4FF1-9E01-568000FD395D}" destId="{32873DE3-35CF-43BB-921B-906535698F6F}" srcOrd="0" destOrd="0" presId="urn:microsoft.com/office/officeart/2018/2/layout/IconCircleList"/>
    <dgm:cxn modelId="{6567B3C6-63DD-44E6-AC96-E52FB53DB424}" srcId="{39CE8D8A-FF64-42DD-8422-4CCB9381BFBF}" destId="{D4C4751B-38EC-4E5B-9733-2B66C22B7BF4}" srcOrd="0" destOrd="0" parTransId="{844576B3-BD9C-4186-B3F3-8A501AD4E860}" sibTransId="{FF8661D8-B402-4B6F-94FC-363D3C380C69}"/>
    <dgm:cxn modelId="{8DAC18C7-0130-47F6-B0D9-BF01A5720E5B}" srcId="{39CE8D8A-FF64-42DD-8422-4CCB9381BFBF}" destId="{4632C715-CEAD-491A-AB20-6BF66C8C810E}" srcOrd="3" destOrd="0" parTransId="{9044DBD6-6C4A-49AC-9CA4-CC4F757970A1}" sibTransId="{47C56E9B-7D6B-4856-811D-056777F70770}"/>
    <dgm:cxn modelId="{ABC08FCE-D454-4EC8-AFCB-C384EA2E563F}" type="presOf" srcId="{3578C997-8F96-4843-87BC-13CAFDF9E61B}" destId="{D96DEEDD-A26A-4EAE-92BB-7744A1550590}" srcOrd="0" destOrd="0" presId="urn:microsoft.com/office/officeart/2018/2/layout/IconCircleList"/>
    <dgm:cxn modelId="{BE61E6DB-D9BF-454D-BAD6-A48CCE1E4878}" type="presOf" srcId="{A5102399-0FFC-4ECB-8628-38628E24E8B8}" destId="{FB894174-F9B1-4E5C-A5DE-F2ACAA957AF1}" srcOrd="0" destOrd="0" presId="urn:microsoft.com/office/officeart/2018/2/layout/IconCircleList"/>
    <dgm:cxn modelId="{75D12AF4-684D-4755-80C2-3BB7A82CD6E9}" type="presOf" srcId="{65F37E8E-09E7-4054-9062-AC60083D7262}" destId="{3A228EB9-7644-4739-9796-855EFD4F9AF2}" srcOrd="0" destOrd="0" presId="urn:microsoft.com/office/officeart/2018/2/layout/IconCircleList"/>
    <dgm:cxn modelId="{972FA7F8-1FCB-4AC3-A9D5-B7672C492244}" srcId="{39CE8D8A-FF64-42DD-8422-4CCB9381BFBF}" destId="{68B50279-14ED-468F-8E5B-EB34A9E35817}" srcOrd="1" destOrd="0" parTransId="{947BFA39-02D6-483B-9314-9F8CD03B95D7}" sibTransId="{65F37E8E-09E7-4054-9062-AC60083D7262}"/>
    <dgm:cxn modelId="{D6F4E4C1-99DA-4824-A7EA-8052C9A98250}" type="presParOf" srcId="{32FD7CA7-522C-46A1-84A6-B49523ADB246}" destId="{4D279F78-C9C2-4124-A748-BCC970351572}" srcOrd="0" destOrd="0" presId="urn:microsoft.com/office/officeart/2018/2/layout/IconCircleList"/>
    <dgm:cxn modelId="{95A84C88-4830-4D80-B50E-B2187B959715}" type="presParOf" srcId="{4D279F78-C9C2-4124-A748-BCC970351572}" destId="{1EBB1437-B368-45D7-B286-0611D8564140}" srcOrd="0" destOrd="0" presId="urn:microsoft.com/office/officeart/2018/2/layout/IconCircleList"/>
    <dgm:cxn modelId="{0E6EA577-8670-4D68-92BB-FE59581AE595}" type="presParOf" srcId="{1EBB1437-B368-45D7-B286-0611D8564140}" destId="{499C910A-4C53-4C33-A111-4C6635AB0E10}" srcOrd="0" destOrd="0" presId="urn:microsoft.com/office/officeart/2018/2/layout/IconCircleList"/>
    <dgm:cxn modelId="{80209243-2B16-4EA2-8841-331497C31F0C}" type="presParOf" srcId="{1EBB1437-B368-45D7-B286-0611D8564140}" destId="{73E25340-42F1-4B77-A220-0B956918C004}" srcOrd="1" destOrd="0" presId="urn:microsoft.com/office/officeart/2018/2/layout/IconCircleList"/>
    <dgm:cxn modelId="{6304F2A4-44EA-4AFD-80B6-6F2D499B1790}" type="presParOf" srcId="{1EBB1437-B368-45D7-B286-0611D8564140}" destId="{4B3A2098-F045-4CED-ACA6-08902280DD7D}" srcOrd="2" destOrd="0" presId="urn:microsoft.com/office/officeart/2018/2/layout/IconCircleList"/>
    <dgm:cxn modelId="{D37B296F-F79B-4FFA-A3C4-F9A7D6E69639}" type="presParOf" srcId="{1EBB1437-B368-45D7-B286-0611D8564140}" destId="{8380D3F8-7624-4EAB-A411-C1D9E695245D}" srcOrd="3" destOrd="0" presId="urn:microsoft.com/office/officeart/2018/2/layout/IconCircleList"/>
    <dgm:cxn modelId="{DC23CAC1-73FD-49F1-9072-5ED5020AC88D}" type="presParOf" srcId="{4D279F78-C9C2-4124-A748-BCC970351572}" destId="{1BF48968-5DE8-434A-B941-E53364E99CDE}" srcOrd="1" destOrd="0" presId="urn:microsoft.com/office/officeart/2018/2/layout/IconCircleList"/>
    <dgm:cxn modelId="{8AE45DB3-C8C6-43B0-8BF8-EFA682EF6C56}" type="presParOf" srcId="{4D279F78-C9C2-4124-A748-BCC970351572}" destId="{C1F5ED89-B49A-47C8-9DCB-0953D57E749D}" srcOrd="2" destOrd="0" presId="urn:microsoft.com/office/officeart/2018/2/layout/IconCircleList"/>
    <dgm:cxn modelId="{A0E999D2-0A46-4597-B6BD-E6C5C2AA1598}" type="presParOf" srcId="{C1F5ED89-B49A-47C8-9DCB-0953D57E749D}" destId="{7F639A2B-02E0-42B9-80DB-E9FB78A1DD75}" srcOrd="0" destOrd="0" presId="urn:microsoft.com/office/officeart/2018/2/layout/IconCircleList"/>
    <dgm:cxn modelId="{6A22EB63-12B0-4C1A-AF68-0DFA941C2477}" type="presParOf" srcId="{C1F5ED89-B49A-47C8-9DCB-0953D57E749D}" destId="{EBBAD0D0-385A-48A8-922C-F7243DF236C9}" srcOrd="1" destOrd="0" presId="urn:microsoft.com/office/officeart/2018/2/layout/IconCircleList"/>
    <dgm:cxn modelId="{3B3B6C93-26F9-4ED0-B9F5-53E01EDFC0C2}" type="presParOf" srcId="{C1F5ED89-B49A-47C8-9DCB-0953D57E749D}" destId="{1088659D-C505-4EE0-A1E4-5D1FE7B8029C}" srcOrd="2" destOrd="0" presId="urn:microsoft.com/office/officeart/2018/2/layout/IconCircleList"/>
    <dgm:cxn modelId="{DBC1DAFA-2672-4CF2-8B0E-452BB8B8E99A}" type="presParOf" srcId="{C1F5ED89-B49A-47C8-9DCB-0953D57E749D}" destId="{A5CDC9CD-A8E1-4B1A-8962-144B9F4C7767}" srcOrd="3" destOrd="0" presId="urn:microsoft.com/office/officeart/2018/2/layout/IconCircleList"/>
    <dgm:cxn modelId="{0AB069ED-1F19-471A-9F54-5D53D2F346C4}" type="presParOf" srcId="{4D279F78-C9C2-4124-A748-BCC970351572}" destId="{3A228EB9-7644-4739-9796-855EFD4F9AF2}" srcOrd="3" destOrd="0" presId="urn:microsoft.com/office/officeart/2018/2/layout/IconCircleList"/>
    <dgm:cxn modelId="{F6B1CFB9-AEE2-4E88-8036-697169FDEC20}" type="presParOf" srcId="{4D279F78-C9C2-4124-A748-BCC970351572}" destId="{3DF9114C-E0A4-446A-9F34-3B2C8D727ABA}" srcOrd="4" destOrd="0" presId="urn:microsoft.com/office/officeart/2018/2/layout/IconCircleList"/>
    <dgm:cxn modelId="{378BDA1D-3E51-4620-AD56-97D4BBD9B313}" type="presParOf" srcId="{3DF9114C-E0A4-446A-9F34-3B2C8D727ABA}" destId="{6084ED95-F523-4319-A715-416C78159DB8}" srcOrd="0" destOrd="0" presId="urn:microsoft.com/office/officeart/2018/2/layout/IconCircleList"/>
    <dgm:cxn modelId="{6C2BB819-E298-4FE9-9C62-3EAF3273A36F}" type="presParOf" srcId="{3DF9114C-E0A4-446A-9F34-3B2C8D727ABA}" destId="{8FA4E394-62E9-4E2A-B045-9AF5E58FE0AB}" srcOrd="1" destOrd="0" presId="urn:microsoft.com/office/officeart/2018/2/layout/IconCircleList"/>
    <dgm:cxn modelId="{91D83E6D-0ED7-4FA7-B746-C6235ED02CD9}" type="presParOf" srcId="{3DF9114C-E0A4-446A-9F34-3B2C8D727ABA}" destId="{D79E4572-43DD-462D-B6DD-7D658E6AB549}" srcOrd="2" destOrd="0" presId="urn:microsoft.com/office/officeart/2018/2/layout/IconCircleList"/>
    <dgm:cxn modelId="{950357F0-1BDC-4EB5-B1EE-050A663AD74F}" type="presParOf" srcId="{3DF9114C-E0A4-446A-9F34-3B2C8D727ABA}" destId="{D96DEEDD-A26A-4EAE-92BB-7744A1550590}" srcOrd="3" destOrd="0" presId="urn:microsoft.com/office/officeart/2018/2/layout/IconCircleList"/>
    <dgm:cxn modelId="{70554D8B-1242-4D64-B93D-3023EBB75DC7}" type="presParOf" srcId="{4D279F78-C9C2-4124-A748-BCC970351572}" destId="{047451CD-0B2B-43BB-87F9-4E70EDB883D0}" srcOrd="5" destOrd="0" presId="urn:microsoft.com/office/officeart/2018/2/layout/IconCircleList"/>
    <dgm:cxn modelId="{7DBA775B-6625-49C8-AB4E-F3A973C6E0FC}" type="presParOf" srcId="{4D279F78-C9C2-4124-A748-BCC970351572}" destId="{8F350ABE-2506-4D7D-8A85-F39412559535}" srcOrd="6" destOrd="0" presId="urn:microsoft.com/office/officeart/2018/2/layout/IconCircleList"/>
    <dgm:cxn modelId="{5C6240E0-871A-473A-999D-0B0903D86DDC}" type="presParOf" srcId="{8F350ABE-2506-4D7D-8A85-F39412559535}" destId="{4F530FFE-0B36-4870-AC2B-8E334C25FBB7}" srcOrd="0" destOrd="0" presId="urn:microsoft.com/office/officeart/2018/2/layout/IconCircleList"/>
    <dgm:cxn modelId="{D27D40F5-8190-4779-858D-80F687A426AF}" type="presParOf" srcId="{8F350ABE-2506-4D7D-8A85-F39412559535}" destId="{BCCA8021-0090-4A11-8160-46F32603C889}" srcOrd="1" destOrd="0" presId="urn:microsoft.com/office/officeart/2018/2/layout/IconCircleList"/>
    <dgm:cxn modelId="{CB22151B-DD7C-4E87-9FA6-B81C2877622D}" type="presParOf" srcId="{8F350ABE-2506-4D7D-8A85-F39412559535}" destId="{2EBA1E91-2BD9-4FC1-B195-5E7692BCFE39}" srcOrd="2" destOrd="0" presId="urn:microsoft.com/office/officeart/2018/2/layout/IconCircleList"/>
    <dgm:cxn modelId="{2D91AB9D-56F8-4A29-AEDC-DA5F6D5A1263}" type="presParOf" srcId="{8F350ABE-2506-4D7D-8A85-F39412559535}" destId="{BE40DCCF-D464-4E94-B1B7-788AA003189D}" srcOrd="3" destOrd="0" presId="urn:microsoft.com/office/officeart/2018/2/layout/IconCircleList"/>
    <dgm:cxn modelId="{09FF6706-0C6F-41D4-B45A-F759D61F53F1}" type="presParOf" srcId="{4D279F78-C9C2-4124-A748-BCC970351572}" destId="{F5F65F0B-8F28-43A0-82BA-0F200EAB30E7}" srcOrd="7" destOrd="0" presId="urn:microsoft.com/office/officeart/2018/2/layout/IconCircleList"/>
    <dgm:cxn modelId="{A5F4EF7C-AEFC-450D-869D-B8974E2E8122}" type="presParOf" srcId="{4D279F78-C9C2-4124-A748-BCC970351572}" destId="{908FD53D-5C9A-451B-9CF4-7231C870F3C8}" srcOrd="8" destOrd="0" presId="urn:microsoft.com/office/officeart/2018/2/layout/IconCircleList"/>
    <dgm:cxn modelId="{82F6E7A1-8B5A-441D-9558-A65D6A11921F}" type="presParOf" srcId="{908FD53D-5C9A-451B-9CF4-7231C870F3C8}" destId="{A7927C14-4396-48B9-A45B-F7C451337030}" srcOrd="0" destOrd="0" presId="urn:microsoft.com/office/officeart/2018/2/layout/IconCircleList"/>
    <dgm:cxn modelId="{BC4EBEA7-A778-4DD8-87A0-6927A918DFAF}" type="presParOf" srcId="{908FD53D-5C9A-451B-9CF4-7231C870F3C8}" destId="{A1A53CBA-4288-4753-9E61-E6A46528776C}" srcOrd="1" destOrd="0" presId="urn:microsoft.com/office/officeart/2018/2/layout/IconCircleList"/>
    <dgm:cxn modelId="{004587E4-AE28-4622-A656-3C451AFF9B2B}" type="presParOf" srcId="{908FD53D-5C9A-451B-9CF4-7231C870F3C8}" destId="{B0B99AD4-1B6E-468C-8236-4062492EE8BE}" srcOrd="2" destOrd="0" presId="urn:microsoft.com/office/officeart/2018/2/layout/IconCircleList"/>
    <dgm:cxn modelId="{9F0B6E3E-F12A-4EAE-842F-49979DFB70A8}" type="presParOf" srcId="{908FD53D-5C9A-451B-9CF4-7231C870F3C8}" destId="{32873DE3-35CF-43BB-921B-906535698F6F}" srcOrd="3" destOrd="0" presId="urn:microsoft.com/office/officeart/2018/2/layout/IconCircleList"/>
    <dgm:cxn modelId="{FEBF93EC-21A3-4B20-95F5-83505DB01496}" type="presParOf" srcId="{4D279F78-C9C2-4124-A748-BCC970351572}" destId="{CDAAD039-9027-4225-8C87-057473656CA5}" srcOrd="9" destOrd="0" presId="urn:microsoft.com/office/officeart/2018/2/layout/IconCircleList"/>
    <dgm:cxn modelId="{CB961113-ADF9-4339-BD09-6E7C80CC4D0C}" type="presParOf" srcId="{4D279F78-C9C2-4124-A748-BCC970351572}" destId="{5ACCA157-A786-4E33-8F3D-1949DF2851EF}" srcOrd="10" destOrd="0" presId="urn:microsoft.com/office/officeart/2018/2/layout/IconCircleList"/>
    <dgm:cxn modelId="{713E0D20-A269-45EE-896D-998AA99592F1}" type="presParOf" srcId="{5ACCA157-A786-4E33-8F3D-1949DF2851EF}" destId="{B01E0166-83F0-488F-A1A7-B9555262BFAA}" srcOrd="0" destOrd="0" presId="urn:microsoft.com/office/officeart/2018/2/layout/IconCircleList"/>
    <dgm:cxn modelId="{9A7C9101-D31B-422C-8246-C5E9C3CD018C}" type="presParOf" srcId="{5ACCA157-A786-4E33-8F3D-1949DF2851EF}" destId="{AD001B1C-62D9-44F8-91B2-D96177CAA938}" srcOrd="1" destOrd="0" presId="urn:microsoft.com/office/officeart/2018/2/layout/IconCircleList"/>
    <dgm:cxn modelId="{84A3096A-3B94-414D-8AA5-0152E023ABDF}" type="presParOf" srcId="{5ACCA157-A786-4E33-8F3D-1949DF2851EF}" destId="{21E5126C-D59E-4B0C-BCF6-1583CF2898BF}" srcOrd="2" destOrd="0" presId="urn:microsoft.com/office/officeart/2018/2/layout/IconCircleList"/>
    <dgm:cxn modelId="{17E787B6-3D4B-4BF1-8A6A-BAD7DA6890E6}" type="presParOf" srcId="{5ACCA157-A786-4E33-8F3D-1949DF2851EF}" destId="{FB894174-F9B1-4E5C-A5DE-F2ACAA957AF1}"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2936EC-76E1-4ED1-97FC-8A901CC0F17E}" type="doc">
      <dgm:prSet loTypeId="urn:microsoft.com/office/officeart/2018/2/layout/IconLabelList" loCatId="icon" qsTypeId="urn:microsoft.com/office/officeart/2005/8/quickstyle/simple4" qsCatId="simple" csTypeId="urn:microsoft.com/office/officeart/2018/5/colors/Iconchunking_neutralbg_accent2_2" csCatId="accent2" phldr="1"/>
      <dgm:spPr/>
      <dgm:t>
        <a:bodyPr/>
        <a:lstStyle/>
        <a:p>
          <a:endParaRPr lang="en-US"/>
        </a:p>
      </dgm:t>
    </dgm:pt>
    <dgm:pt modelId="{4556B0EB-D96C-4BC8-8E1D-1F0B3179CF8A}">
      <dgm:prSet custT="1"/>
      <dgm:spPr/>
      <dgm:t>
        <a:bodyPr/>
        <a:lstStyle/>
        <a:p>
          <a:r>
            <a:rPr lang="en-US" sz="1300" b="0" i="0" dirty="0">
              <a:solidFill>
                <a:schemeClr val="tx1">
                  <a:lumMod val="65000"/>
                  <a:lumOff val="35000"/>
                </a:schemeClr>
              </a:solidFill>
              <a:latin typeface="Helvetica" panose="020B0604020202020204" pitchFamily="34" charset="0"/>
              <a:cs typeface="Helvetica" panose="020B0604020202020204" pitchFamily="34" charset="0"/>
            </a:rPr>
            <a:t>Integrating all the complex &amp; disparate functions of Payments Platforms</a:t>
          </a:r>
          <a:endParaRPr lang="en-US" sz="1300" b="0" dirty="0">
            <a:solidFill>
              <a:schemeClr val="tx1">
                <a:lumMod val="65000"/>
                <a:lumOff val="35000"/>
              </a:schemeClr>
            </a:solidFill>
            <a:latin typeface="Helvetica" panose="020B0604020202020204" pitchFamily="34" charset="0"/>
            <a:cs typeface="Helvetica" panose="020B0604020202020204" pitchFamily="34" charset="0"/>
          </a:endParaRPr>
        </a:p>
      </dgm:t>
    </dgm:pt>
    <dgm:pt modelId="{F4D23A9B-8968-4FDD-86B5-CC5EC7B0D273}" type="parTrans" cxnId="{E7995C84-03EB-431D-8F42-2682C2DB2370}">
      <dgm:prSet/>
      <dgm:spPr/>
      <dgm:t>
        <a:bodyPr/>
        <a:lstStyle/>
        <a:p>
          <a:endParaRPr lang="en-US"/>
        </a:p>
      </dgm:t>
    </dgm:pt>
    <dgm:pt modelId="{7D5267CB-A768-4089-8BEA-96806C175688}" type="sibTrans" cxnId="{E7995C84-03EB-431D-8F42-2682C2DB2370}">
      <dgm:prSet/>
      <dgm:spPr/>
      <dgm:t>
        <a:bodyPr/>
        <a:lstStyle/>
        <a:p>
          <a:endParaRPr lang="en-US"/>
        </a:p>
      </dgm:t>
    </dgm:pt>
    <dgm:pt modelId="{EAE820E9-72B7-4251-B8F2-55E3452B1A7E}">
      <dgm:prSet custT="1"/>
      <dgm:spPr/>
      <dgm:t>
        <a:bodyPr/>
        <a:lstStyle/>
        <a:p>
          <a:r>
            <a:rPr lang="en-US" sz="1300" b="0" i="0" dirty="0">
              <a:solidFill>
                <a:schemeClr val="tx1">
                  <a:lumMod val="65000"/>
                  <a:lumOff val="35000"/>
                </a:schemeClr>
              </a:solidFill>
              <a:latin typeface="Helvetica" panose="020B0604020202020204" pitchFamily="34" charset="0"/>
              <a:cs typeface="Helvetica" panose="020B0604020202020204" pitchFamily="34" charset="0"/>
            </a:rPr>
            <a:t>Detecting Payments Fraud</a:t>
          </a:r>
          <a:endParaRPr lang="en-US" sz="1300" b="0" dirty="0">
            <a:solidFill>
              <a:schemeClr val="tx1">
                <a:lumMod val="65000"/>
                <a:lumOff val="35000"/>
              </a:schemeClr>
            </a:solidFill>
            <a:latin typeface="Helvetica" panose="020B0604020202020204" pitchFamily="34" charset="0"/>
            <a:cs typeface="Helvetica" panose="020B0604020202020204" pitchFamily="34" charset="0"/>
          </a:endParaRPr>
        </a:p>
      </dgm:t>
    </dgm:pt>
    <dgm:pt modelId="{3E607562-8DFB-4F64-841A-69868152EA3F}" type="parTrans" cxnId="{8CB4E57D-756D-47EF-BE00-38815A6503F2}">
      <dgm:prSet/>
      <dgm:spPr/>
      <dgm:t>
        <a:bodyPr/>
        <a:lstStyle/>
        <a:p>
          <a:endParaRPr lang="en-US"/>
        </a:p>
      </dgm:t>
    </dgm:pt>
    <dgm:pt modelId="{694C38DE-8E10-44C7-BC25-4AA046A49656}" type="sibTrans" cxnId="{8CB4E57D-756D-47EF-BE00-38815A6503F2}">
      <dgm:prSet/>
      <dgm:spPr/>
      <dgm:t>
        <a:bodyPr/>
        <a:lstStyle/>
        <a:p>
          <a:endParaRPr lang="en-US"/>
        </a:p>
      </dgm:t>
    </dgm:pt>
    <dgm:pt modelId="{1126E2CF-AF19-4DA1-A708-DC3541AA3854}">
      <dgm:prSet custT="1"/>
      <dgm:spPr/>
      <dgm:t>
        <a:bodyPr/>
        <a:lstStyle/>
        <a:p>
          <a:r>
            <a:rPr lang="en-US" sz="1300" b="0" i="0" dirty="0">
              <a:solidFill>
                <a:schemeClr val="tx1">
                  <a:lumMod val="65000"/>
                  <a:lumOff val="35000"/>
                </a:schemeClr>
              </a:solidFill>
              <a:latin typeface="Helvetica" panose="020B0604020202020204" pitchFamily="34" charset="0"/>
              <a:cs typeface="Helvetica" panose="020B0604020202020204" pitchFamily="34" charset="0"/>
            </a:rPr>
            <a:t>Risk Scoring of Payments in Realtime &amp; Batch</a:t>
          </a:r>
          <a:r>
            <a:rPr lang="en-US" sz="1300" b="1" i="0" dirty="0"/>
            <a:t> </a:t>
          </a:r>
          <a:endParaRPr lang="en-US" sz="1300" dirty="0">
            <a:solidFill>
              <a:schemeClr val="tx1">
                <a:lumMod val="65000"/>
                <a:lumOff val="35000"/>
              </a:schemeClr>
            </a:solidFill>
            <a:latin typeface="Helvetica" panose="020B0604020202020204" pitchFamily="34" charset="0"/>
            <a:cs typeface="Helvetica" panose="020B0604020202020204" pitchFamily="34" charset="0"/>
          </a:endParaRPr>
        </a:p>
      </dgm:t>
    </dgm:pt>
    <dgm:pt modelId="{F1331A15-C60F-4BF2-9295-72D091168F33}" type="parTrans" cxnId="{8E20800B-5A35-4A8F-AA72-F64CD93D4274}">
      <dgm:prSet/>
      <dgm:spPr/>
      <dgm:t>
        <a:bodyPr/>
        <a:lstStyle/>
        <a:p>
          <a:endParaRPr lang="en-US"/>
        </a:p>
      </dgm:t>
    </dgm:pt>
    <dgm:pt modelId="{68ED78EB-146F-4328-B46D-CFDAC4705E65}" type="sibTrans" cxnId="{8E20800B-5A35-4A8F-AA72-F64CD93D4274}">
      <dgm:prSet/>
      <dgm:spPr/>
      <dgm:t>
        <a:bodyPr/>
        <a:lstStyle/>
        <a:p>
          <a:endParaRPr lang="en-US"/>
        </a:p>
      </dgm:t>
    </dgm:pt>
    <dgm:pt modelId="{61C566A1-AD3B-4358-9905-AE6EEA9B5446}">
      <dgm:prSet custT="1"/>
      <dgm:spPr/>
      <dgm:t>
        <a:bodyPr/>
        <a:lstStyle/>
        <a:p>
          <a:r>
            <a:rPr lang="en-US" sz="1300" b="0" i="0" dirty="0">
              <a:solidFill>
                <a:schemeClr val="tx1">
                  <a:lumMod val="65000"/>
                  <a:lumOff val="35000"/>
                </a:schemeClr>
              </a:solidFill>
              <a:latin typeface="Helvetica" panose="020B0604020202020204" pitchFamily="34" charset="0"/>
              <a:cs typeface="Helvetica" panose="020B0604020202020204" pitchFamily="34" charset="0"/>
            </a:rPr>
            <a:t>Detecting Payments Money Laundering (AML)</a:t>
          </a:r>
          <a:endParaRPr lang="en-US" sz="1300" b="0" dirty="0">
            <a:solidFill>
              <a:schemeClr val="tx1">
                <a:lumMod val="65000"/>
                <a:lumOff val="35000"/>
              </a:schemeClr>
            </a:solidFill>
            <a:latin typeface="Helvetica" panose="020B0604020202020204" pitchFamily="34" charset="0"/>
            <a:cs typeface="Helvetica" panose="020B0604020202020204" pitchFamily="34" charset="0"/>
          </a:endParaRPr>
        </a:p>
      </dgm:t>
    </dgm:pt>
    <dgm:pt modelId="{D44AC89B-C74A-47CB-B7A2-47B39ACC1549}" type="parTrans" cxnId="{F81E5ACC-572D-4268-811B-BA0D75C2705E}">
      <dgm:prSet/>
      <dgm:spPr/>
      <dgm:t>
        <a:bodyPr/>
        <a:lstStyle/>
        <a:p>
          <a:endParaRPr lang="en-US"/>
        </a:p>
      </dgm:t>
    </dgm:pt>
    <dgm:pt modelId="{49F36FD5-BBA3-4CD3-8874-646B333FD88E}" type="sibTrans" cxnId="{F81E5ACC-572D-4268-811B-BA0D75C2705E}">
      <dgm:prSet/>
      <dgm:spPr/>
      <dgm:t>
        <a:bodyPr/>
        <a:lstStyle/>
        <a:p>
          <a:endParaRPr lang="en-US"/>
        </a:p>
      </dgm:t>
    </dgm:pt>
    <dgm:pt modelId="{7EF5A8FF-BA00-40A9-9C03-9525B0862087}" type="pres">
      <dgm:prSet presAssocID="{992936EC-76E1-4ED1-97FC-8A901CC0F17E}" presName="root" presStyleCnt="0">
        <dgm:presLayoutVars>
          <dgm:dir/>
          <dgm:resizeHandles val="exact"/>
        </dgm:presLayoutVars>
      </dgm:prSet>
      <dgm:spPr/>
    </dgm:pt>
    <dgm:pt modelId="{89A8F581-67BF-4C4A-A997-3847E5B27FD1}" type="pres">
      <dgm:prSet presAssocID="{4556B0EB-D96C-4BC8-8E1D-1F0B3179CF8A}" presName="compNode" presStyleCnt="0"/>
      <dgm:spPr/>
    </dgm:pt>
    <dgm:pt modelId="{7D733FBC-B076-4058-98ED-2C027B05ACF6}" type="pres">
      <dgm:prSet presAssocID="{4556B0EB-D96C-4BC8-8E1D-1F0B3179CF8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2BA54B68-547A-4913-8CEC-7E549F40F4B1}" type="pres">
      <dgm:prSet presAssocID="{4556B0EB-D96C-4BC8-8E1D-1F0B3179CF8A}" presName="spaceRect" presStyleCnt="0"/>
      <dgm:spPr/>
    </dgm:pt>
    <dgm:pt modelId="{00FD10A6-6A92-43B2-8CE6-29478E6700E8}" type="pres">
      <dgm:prSet presAssocID="{4556B0EB-D96C-4BC8-8E1D-1F0B3179CF8A}" presName="textRect" presStyleLbl="revTx" presStyleIdx="0" presStyleCnt="4" custScaleX="145224" custScaleY="116091">
        <dgm:presLayoutVars>
          <dgm:chMax val="1"/>
          <dgm:chPref val="1"/>
        </dgm:presLayoutVars>
      </dgm:prSet>
      <dgm:spPr/>
    </dgm:pt>
    <dgm:pt modelId="{80885E5C-78FC-4771-9820-391F28B87D6B}" type="pres">
      <dgm:prSet presAssocID="{7D5267CB-A768-4089-8BEA-96806C175688}" presName="sibTrans" presStyleCnt="0"/>
      <dgm:spPr/>
    </dgm:pt>
    <dgm:pt modelId="{9083F0B7-E321-4505-88B1-6A07525DB7B0}" type="pres">
      <dgm:prSet presAssocID="{EAE820E9-72B7-4251-B8F2-55E3452B1A7E}" presName="compNode" presStyleCnt="0"/>
      <dgm:spPr/>
    </dgm:pt>
    <dgm:pt modelId="{1AB59EAC-FBE2-4AB8-ACFD-1C9EC66D7962}" type="pres">
      <dgm:prSet presAssocID="{EAE820E9-72B7-4251-B8F2-55E3452B1A7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a:ext>
      </dgm:extLst>
    </dgm:pt>
    <dgm:pt modelId="{DEB5F817-4BD7-47C1-ADB8-F45781EA4719}" type="pres">
      <dgm:prSet presAssocID="{EAE820E9-72B7-4251-B8F2-55E3452B1A7E}" presName="spaceRect" presStyleCnt="0"/>
      <dgm:spPr/>
    </dgm:pt>
    <dgm:pt modelId="{754836AA-6465-46FA-B24E-DED35EA0E4ED}" type="pres">
      <dgm:prSet presAssocID="{EAE820E9-72B7-4251-B8F2-55E3452B1A7E}" presName="textRect" presStyleLbl="revTx" presStyleIdx="1" presStyleCnt="4">
        <dgm:presLayoutVars>
          <dgm:chMax val="1"/>
          <dgm:chPref val="1"/>
        </dgm:presLayoutVars>
      </dgm:prSet>
      <dgm:spPr/>
    </dgm:pt>
    <dgm:pt modelId="{CA2F3FEB-1B36-4A0B-A3E2-33FEE0950806}" type="pres">
      <dgm:prSet presAssocID="{694C38DE-8E10-44C7-BC25-4AA046A49656}" presName="sibTrans" presStyleCnt="0"/>
      <dgm:spPr/>
    </dgm:pt>
    <dgm:pt modelId="{4E1D4EFB-3803-4807-85FE-84C2BA08756D}" type="pres">
      <dgm:prSet presAssocID="{1126E2CF-AF19-4DA1-A708-DC3541AA3854}" presName="compNode" presStyleCnt="0"/>
      <dgm:spPr/>
    </dgm:pt>
    <dgm:pt modelId="{86987429-605D-4A4E-8CDE-203EBFF15316}" type="pres">
      <dgm:prSet presAssocID="{1126E2CF-AF19-4DA1-A708-DC3541AA385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82AE6221-2745-4E0A-A75C-749BF40D599B}" type="pres">
      <dgm:prSet presAssocID="{1126E2CF-AF19-4DA1-A708-DC3541AA3854}" presName="spaceRect" presStyleCnt="0"/>
      <dgm:spPr/>
    </dgm:pt>
    <dgm:pt modelId="{FE58867F-7B5A-4AB7-9D0D-6DFAFBC6C44D}" type="pres">
      <dgm:prSet presAssocID="{1126E2CF-AF19-4DA1-A708-DC3541AA3854}" presName="textRect" presStyleLbl="revTx" presStyleIdx="2" presStyleCnt="4" custScaleX="113752" custScaleY="111800">
        <dgm:presLayoutVars>
          <dgm:chMax val="1"/>
          <dgm:chPref val="1"/>
        </dgm:presLayoutVars>
      </dgm:prSet>
      <dgm:spPr/>
    </dgm:pt>
    <dgm:pt modelId="{1BD9DD2A-B6EB-47D2-A145-1ED5CED43D80}" type="pres">
      <dgm:prSet presAssocID="{68ED78EB-146F-4328-B46D-CFDAC4705E65}" presName="sibTrans" presStyleCnt="0"/>
      <dgm:spPr/>
    </dgm:pt>
    <dgm:pt modelId="{9C73E0B9-A7B7-4DB0-AAC8-45C5E2162903}" type="pres">
      <dgm:prSet presAssocID="{61C566A1-AD3B-4358-9905-AE6EEA9B5446}" presName="compNode" presStyleCnt="0"/>
      <dgm:spPr/>
    </dgm:pt>
    <dgm:pt modelId="{ECB7B2DB-3E85-4467-9897-F61764032A33}" type="pres">
      <dgm:prSet presAssocID="{61C566A1-AD3B-4358-9905-AE6EEA9B5446}" presName="iconRect" presStyleLbl="node1" presStyleIdx="3" presStyleCnt="4" custLinFactNeighborX="29963" custLinFactNeighborY="1014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n"/>
        </a:ext>
      </dgm:extLst>
    </dgm:pt>
    <dgm:pt modelId="{B32F1586-0756-4AEA-9FB2-331CFDAD68A6}" type="pres">
      <dgm:prSet presAssocID="{61C566A1-AD3B-4358-9905-AE6EEA9B5446}" presName="spaceRect" presStyleCnt="0"/>
      <dgm:spPr/>
    </dgm:pt>
    <dgm:pt modelId="{601E4B46-EFFB-43BC-8CDC-E580B7F2B9E4}" type="pres">
      <dgm:prSet presAssocID="{61C566A1-AD3B-4358-9905-AE6EEA9B5446}" presName="textRect" presStyleLbl="revTx" presStyleIdx="3" presStyleCnt="4" custScaleX="107907" custScaleY="131111" custLinFactNeighborX="13490" custLinFactNeighborY="19419">
        <dgm:presLayoutVars>
          <dgm:chMax val="1"/>
          <dgm:chPref val="1"/>
        </dgm:presLayoutVars>
      </dgm:prSet>
      <dgm:spPr/>
    </dgm:pt>
  </dgm:ptLst>
  <dgm:cxnLst>
    <dgm:cxn modelId="{8E20800B-5A35-4A8F-AA72-F64CD93D4274}" srcId="{992936EC-76E1-4ED1-97FC-8A901CC0F17E}" destId="{1126E2CF-AF19-4DA1-A708-DC3541AA3854}" srcOrd="2" destOrd="0" parTransId="{F1331A15-C60F-4BF2-9295-72D091168F33}" sibTransId="{68ED78EB-146F-4328-B46D-CFDAC4705E65}"/>
    <dgm:cxn modelId="{912EA948-5ACF-4F5A-9967-93F7B92A6836}" type="presOf" srcId="{4556B0EB-D96C-4BC8-8E1D-1F0B3179CF8A}" destId="{00FD10A6-6A92-43B2-8CE6-29478E6700E8}" srcOrd="0" destOrd="0" presId="urn:microsoft.com/office/officeart/2018/2/layout/IconLabelList"/>
    <dgm:cxn modelId="{EFAA3F4B-6142-4ADD-B5CE-E1D4C6AE46B4}" type="presOf" srcId="{992936EC-76E1-4ED1-97FC-8A901CC0F17E}" destId="{7EF5A8FF-BA00-40A9-9C03-9525B0862087}" srcOrd="0" destOrd="0" presId="urn:microsoft.com/office/officeart/2018/2/layout/IconLabelList"/>
    <dgm:cxn modelId="{8CB4E57D-756D-47EF-BE00-38815A6503F2}" srcId="{992936EC-76E1-4ED1-97FC-8A901CC0F17E}" destId="{EAE820E9-72B7-4251-B8F2-55E3452B1A7E}" srcOrd="1" destOrd="0" parTransId="{3E607562-8DFB-4F64-841A-69868152EA3F}" sibTransId="{694C38DE-8E10-44C7-BC25-4AA046A49656}"/>
    <dgm:cxn modelId="{E7995C84-03EB-431D-8F42-2682C2DB2370}" srcId="{992936EC-76E1-4ED1-97FC-8A901CC0F17E}" destId="{4556B0EB-D96C-4BC8-8E1D-1F0B3179CF8A}" srcOrd="0" destOrd="0" parTransId="{F4D23A9B-8968-4FDD-86B5-CC5EC7B0D273}" sibTransId="{7D5267CB-A768-4089-8BEA-96806C175688}"/>
    <dgm:cxn modelId="{3594B49B-8C10-4C24-8816-148EF4185A88}" type="presOf" srcId="{61C566A1-AD3B-4358-9905-AE6EEA9B5446}" destId="{601E4B46-EFFB-43BC-8CDC-E580B7F2B9E4}" srcOrd="0" destOrd="0" presId="urn:microsoft.com/office/officeart/2018/2/layout/IconLabelList"/>
    <dgm:cxn modelId="{6F8ABBC1-9E04-47B7-A79F-62C6F05EC03E}" type="presOf" srcId="{1126E2CF-AF19-4DA1-A708-DC3541AA3854}" destId="{FE58867F-7B5A-4AB7-9D0D-6DFAFBC6C44D}" srcOrd="0" destOrd="0" presId="urn:microsoft.com/office/officeart/2018/2/layout/IconLabelList"/>
    <dgm:cxn modelId="{F81E5ACC-572D-4268-811B-BA0D75C2705E}" srcId="{992936EC-76E1-4ED1-97FC-8A901CC0F17E}" destId="{61C566A1-AD3B-4358-9905-AE6EEA9B5446}" srcOrd="3" destOrd="0" parTransId="{D44AC89B-C74A-47CB-B7A2-47B39ACC1549}" sibTransId="{49F36FD5-BBA3-4CD3-8874-646B333FD88E}"/>
    <dgm:cxn modelId="{C2C518F8-FD0D-4A0E-B183-1856BED0B43C}" type="presOf" srcId="{EAE820E9-72B7-4251-B8F2-55E3452B1A7E}" destId="{754836AA-6465-46FA-B24E-DED35EA0E4ED}" srcOrd="0" destOrd="0" presId="urn:microsoft.com/office/officeart/2018/2/layout/IconLabelList"/>
    <dgm:cxn modelId="{6B7C8C46-7AA2-4627-A25B-7E315E2BDC16}" type="presParOf" srcId="{7EF5A8FF-BA00-40A9-9C03-9525B0862087}" destId="{89A8F581-67BF-4C4A-A997-3847E5B27FD1}" srcOrd="0" destOrd="0" presId="urn:microsoft.com/office/officeart/2018/2/layout/IconLabelList"/>
    <dgm:cxn modelId="{67ED322F-F861-4612-8978-0A8756BE0A88}" type="presParOf" srcId="{89A8F581-67BF-4C4A-A997-3847E5B27FD1}" destId="{7D733FBC-B076-4058-98ED-2C027B05ACF6}" srcOrd="0" destOrd="0" presId="urn:microsoft.com/office/officeart/2018/2/layout/IconLabelList"/>
    <dgm:cxn modelId="{098B2E13-FF32-428E-A618-ABAB8D95D9DF}" type="presParOf" srcId="{89A8F581-67BF-4C4A-A997-3847E5B27FD1}" destId="{2BA54B68-547A-4913-8CEC-7E549F40F4B1}" srcOrd="1" destOrd="0" presId="urn:microsoft.com/office/officeart/2018/2/layout/IconLabelList"/>
    <dgm:cxn modelId="{275A0717-94C2-442A-8D63-71CD40B3193D}" type="presParOf" srcId="{89A8F581-67BF-4C4A-A997-3847E5B27FD1}" destId="{00FD10A6-6A92-43B2-8CE6-29478E6700E8}" srcOrd="2" destOrd="0" presId="urn:microsoft.com/office/officeart/2018/2/layout/IconLabelList"/>
    <dgm:cxn modelId="{6DB6DA26-0EF1-4CC4-8EEA-D1FF64B43978}" type="presParOf" srcId="{7EF5A8FF-BA00-40A9-9C03-9525B0862087}" destId="{80885E5C-78FC-4771-9820-391F28B87D6B}" srcOrd="1" destOrd="0" presId="urn:microsoft.com/office/officeart/2018/2/layout/IconLabelList"/>
    <dgm:cxn modelId="{F870BFCC-E636-4B6A-8CEE-A92A5AE4B9C6}" type="presParOf" srcId="{7EF5A8FF-BA00-40A9-9C03-9525B0862087}" destId="{9083F0B7-E321-4505-88B1-6A07525DB7B0}" srcOrd="2" destOrd="0" presId="urn:microsoft.com/office/officeart/2018/2/layout/IconLabelList"/>
    <dgm:cxn modelId="{3E7056F5-FAEF-4A3B-BA52-26D28A21C271}" type="presParOf" srcId="{9083F0B7-E321-4505-88B1-6A07525DB7B0}" destId="{1AB59EAC-FBE2-4AB8-ACFD-1C9EC66D7962}" srcOrd="0" destOrd="0" presId="urn:microsoft.com/office/officeart/2018/2/layout/IconLabelList"/>
    <dgm:cxn modelId="{B607B8D0-0E22-4CFD-B32A-E4A6588A0925}" type="presParOf" srcId="{9083F0B7-E321-4505-88B1-6A07525DB7B0}" destId="{DEB5F817-4BD7-47C1-ADB8-F45781EA4719}" srcOrd="1" destOrd="0" presId="urn:microsoft.com/office/officeart/2018/2/layout/IconLabelList"/>
    <dgm:cxn modelId="{9FBFC1BE-0680-491E-B9B4-F48AB9F7F900}" type="presParOf" srcId="{9083F0B7-E321-4505-88B1-6A07525DB7B0}" destId="{754836AA-6465-46FA-B24E-DED35EA0E4ED}" srcOrd="2" destOrd="0" presId="urn:microsoft.com/office/officeart/2018/2/layout/IconLabelList"/>
    <dgm:cxn modelId="{0211FFD8-EAD8-449C-BF13-F4BF9469DE64}" type="presParOf" srcId="{7EF5A8FF-BA00-40A9-9C03-9525B0862087}" destId="{CA2F3FEB-1B36-4A0B-A3E2-33FEE0950806}" srcOrd="3" destOrd="0" presId="urn:microsoft.com/office/officeart/2018/2/layout/IconLabelList"/>
    <dgm:cxn modelId="{5162D928-FD9E-4291-9E74-812D7DA3540A}" type="presParOf" srcId="{7EF5A8FF-BA00-40A9-9C03-9525B0862087}" destId="{4E1D4EFB-3803-4807-85FE-84C2BA08756D}" srcOrd="4" destOrd="0" presId="urn:microsoft.com/office/officeart/2018/2/layout/IconLabelList"/>
    <dgm:cxn modelId="{4458DCFA-A5A7-4B75-9ADA-29F416492467}" type="presParOf" srcId="{4E1D4EFB-3803-4807-85FE-84C2BA08756D}" destId="{86987429-605D-4A4E-8CDE-203EBFF15316}" srcOrd="0" destOrd="0" presId="urn:microsoft.com/office/officeart/2018/2/layout/IconLabelList"/>
    <dgm:cxn modelId="{0CAAB694-69C6-492F-97C0-AF02FD915481}" type="presParOf" srcId="{4E1D4EFB-3803-4807-85FE-84C2BA08756D}" destId="{82AE6221-2745-4E0A-A75C-749BF40D599B}" srcOrd="1" destOrd="0" presId="urn:microsoft.com/office/officeart/2018/2/layout/IconLabelList"/>
    <dgm:cxn modelId="{EF3D26E3-4960-4935-98B5-DF9D0D7B86F9}" type="presParOf" srcId="{4E1D4EFB-3803-4807-85FE-84C2BA08756D}" destId="{FE58867F-7B5A-4AB7-9D0D-6DFAFBC6C44D}" srcOrd="2" destOrd="0" presId="urn:microsoft.com/office/officeart/2018/2/layout/IconLabelList"/>
    <dgm:cxn modelId="{439219AA-F9AA-4F85-B3D7-C6146A4ED5EC}" type="presParOf" srcId="{7EF5A8FF-BA00-40A9-9C03-9525B0862087}" destId="{1BD9DD2A-B6EB-47D2-A145-1ED5CED43D80}" srcOrd="5" destOrd="0" presId="urn:microsoft.com/office/officeart/2018/2/layout/IconLabelList"/>
    <dgm:cxn modelId="{9F05A424-0FA5-4845-9242-79063E3CAF56}" type="presParOf" srcId="{7EF5A8FF-BA00-40A9-9C03-9525B0862087}" destId="{9C73E0B9-A7B7-4DB0-AAC8-45C5E2162903}" srcOrd="6" destOrd="0" presId="urn:microsoft.com/office/officeart/2018/2/layout/IconLabelList"/>
    <dgm:cxn modelId="{F8FD49B2-1950-4C45-BAD2-67EEC5563FCB}" type="presParOf" srcId="{9C73E0B9-A7B7-4DB0-AAC8-45C5E2162903}" destId="{ECB7B2DB-3E85-4467-9897-F61764032A33}" srcOrd="0" destOrd="0" presId="urn:microsoft.com/office/officeart/2018/2/layout/IconLabelList"/>
    <dgm:cxn modelId="{64D9C3A2-D130-442D-ADB7-369313D3A5BC}" type="presParOf" srcId="{9C73E0B9-A7B7-4DB0-AAC8-45C5E2162903}" destId="{B32F1586-0756-4AEA-9FB2-331CFDAD68A6}" srcOrd="1" destOrd="0" presId="urn:microsoft.com/office/officeart/2018/2/layout/IconLabelList"/>
    <dgm:cxn modelId="{48D09B5D-9BAF-423D-BE88-35DDE51F8380}" type="presParOf" srcId="{9C73E0B9-A7B7-4DB0-AAC8-45C5E2162903}" destId="{601E4B46-EFFB-43BC-8CDC-E580B7F2B9E4}"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304186-E5A7-4D63-92E5-1A462F7704CF}"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F97B45A1-1288-4C66-88B3-D981D372AF14}">
      <dgm:prSet custT="1"/>
      <dgm:spPr/>
      <dgm:t>
        <a:bodyPr/>
        <a:lstStyle/>
        <a:p>
          <a:r>
            <a:rPr lang="en-US" sz="1300" dirty="0">
              <a:solidFill>
                <a:schemeClr val="tx1">
                  <a:lumMod val="65000"/>
                  <a:lumOff val="35000"/>
                </a:schemeClr>
              </a:solidFill>
              <a:latin typeface="Helvetica" panose="020B0604020202020204" pitchFamily="34" charset="0"/>
              <a:cs typeface="Helvetica" panose="020B0604020202020204" pitchFamily="34" charset="0"/>
            </a:rPr>
            <a:t>Apply analytics to the portfolio to  gain a better understanding of profit and loss</a:t>
          </a:r>
        </a:p>
      </dgm:t>
    </dgm:pt>
    <dgm:pt modelId="{B52FC225-C830-43AB-88C6-AEC23D50E2C3}" type="parTrans" cxnId="{F706352E-0D03-4313-B712-C5DEC2CC3B0F}">
      <dgm:prSet/>
      <dgm:spPr/>
      <dgm:t>
        <a:bodyPr/>
        <a:lstStyle/>
        <a:p>
          <a:endParaRPr lang="en-US"/>
        </a:p>
      </dgm:t>
    </dgm:pt>
    <dgm:pt modelId="{402376E9-23E8-47AE-A7C9-505D43D781A7}" type="sibTrans" cxnId="{F706352E-0D03-4313-B712-C5DEC2CC3B0F}">
      <dgm:prSet/>
      <dgm:spPr/>
      <dgm:t>
        <a:bodyPr/>
        <a:lstStyle/>
        <a:p>
          <a:endParaRPr lang="en-US"/>
        </a:p>
      </dgm:t>
    </dgm:pt>
    <dgm:pt modelId="{6CB4F170-40BB-4BB4-9482-404BC1E2E844}">
      <dgm:prSet custT="1"/>
      <dgm:spPr/>
      <dgm:t>
        <a:bodyPr/>
        <a:lstStyle/>
        <a:p>
          <a:r>
            <a:rPr lang="en-US" sz="1300" dirty="0">
              <a:solidFill>
                <a:schemeClr val="tx1">
                  <a:lumMod val="65000"/>
                  <a:lumOff val="35000"/>
                </a:schemeClr>
              </a:solidFill>
              <a:latin typeface="Helvetica" panose="020B0604020202020204" pitchFamily="34" charset="0"/>
              <a:cs typeface="Helvetica" panose="020B0604020202020204" pitchFamily="34" charset="0"/>
            </a:rPr>
            <a:t>Lenders should use analytics regularly</a:t>
          </a:r>
        </a:p>
      </dgm:t>
    </dgm:pt>
    <dgm:pt modelId="{C4A3C774-C3C8-494B-875A-9FFD0C4B1687}" type="parTrans" cxnId="{995E040B-B623-47C6-B1CB-4500B69EF449}">
      <dgm:prSet/>
      <dgm:spPr/>
      <dgm:t>
        <a:bodyPr/>
        <a:lstStyle/>
        <a:p>
          <a:endParaRPr lang="en-US"/>
        </a:p>
      </dgm:t>
    </dgm:pt>
    <dgm:pt modelId="{3C291972-DA7F-4FF3-94EA-037E3DA707DF}" type="sibTrans" cxnId="{995E040B-B623-47C6-B1CB-4500B69EF449}">
      <dgm:prSet/>
      <dgm:spPr/>
      <dgm:t>
        <a:bodyPr/>
        <a:lstStyle/>
        <a:p>
          <a:endParaRPr lang="en-US"/>
        </a:p>
      </dgm:t>
    </dgm:pt>
    <dgm:pt modelId="{3B3263A1-671D-44B7-8C7B-BBD780B46C61}">
      <dgm:prSet custT="1"/>
      <dgm:spPr/>
      <dgm:t>
        <a:bodyPr/>
        <a:lstStyle/>
        <a:p>
          <a:r>
            <a:rPr lang="en-US" sz="1300" dirty="0">
              <a:solidFill>
                <a:schemeClr val="tx1">
                  <a:lumMod val="65000"/>
                  <a:lumOff val="35000"/>
                </a:schemeClr>
              </a:solidFill>
              <a:latin typeface="Helvetica" panose="020B0604020202020204" pitchFamily="34" charset="0"/>
              <a:cs typeface="Helvetica" panose="020B0604020202020204" pitchFamily="34" charset="0"/>
            </a:rPr>
            <a:t>Identify the most profitable deal sources</a:t>
          </a:r>
        </a:p>
      </dgm:t>
    </dgm:pt>
    <dgm:pt modelId="{A588CF84-8F13-450B-B685-35B1F8A623A1}" type="parTrans" cxnId="{1059099A-9A91-4947-AD98-52D62E60C872}">
      <dgm:prSet/>
      <dgm:spPr/>
      <dgm:t>
        <a:bodyPr/>
        <a:lstStyle/>
        <a:p>
          <a:endParaRPr lang="en-US"/>
        </a:p>
      </dgm:t>
    </dgm:pt>
    <dgm:pt modelId="{7AD4C762-7920-4EB9-85EB-7E80809B90D3}" type="sibTrans" cxnId="{1059099A-9A91-4947-AD98-52D62E60C872}">
      <dgm:prSet/>
      <dgm:spPr/>
      <dgm:t>
        <a:bodyPr/>
        <a:lstStyle/>
        <a:p>
          <a:endParaRPr lang="en-US"/>
        </a:p>
      </dgm:t>
    </dgm:pt>
    <dgm:pt modelId="{EB5B6BE5-D523-4CD0-A642-398B3AFC95C4}">
      <dgm:prSet custT="1"/>
      <dgm:spPr/>
      <dgm:t>
        <a:bodyPr/>
        <a:lstStyle/>
        <a:p>
          <a:r>
            <a:rPr lang="en-US" sz="1300" dirty="0">
              <a:solidFill>
                <a:schemeClr val="tx1">
                  <a:lumMod val="65000"/>
                  <a:lumOff val="35000"/>
                </a:schemeClr>
              </a:solidFill>
              <a:latin typeface="Helvetica" panose="020B0604020202020204" pitchFamily="34" charset="0"/>
              <a:cs typeface="Helvetica" panose="020B0604020202020204" pitchFamily="34" charset="0"/>
            </a:rPr>
            <a:t>Determine borrower characteristics that indicate potential delinquency risk</a:t>
          </a:r>
        </a:p>
      </dgm:t>
    </dgm:pt>
    <dgm:pt modelId="{D42F79A1-3BA6-4BF7-A849-435367CAEAFC}" type="parTrans" cxnId="{B83A2100-4B6D-4490-9802-739726E9E1A2}">
      <dgm:prSet/>
      <dgm:spPr/>
      <dgm:t>
        <a:bodyPr/>
        <a:lstStyle/>
        <a:p>
          <a:endParaRPr lang="en-US"/>
        </a:p>
      </dgm:t>
    </dgm:pt>
    <dgm:pt modelId="{698A2DC5-6D63-4575-AF70-59C257B64A53}" type="sibTrans" cxnId="{B83A2100-4B6D-4490-9802-739726E9E1A2}">
      <dgm:prSet/>
      <dgm:spPr/>
      <dgm:t>
        <a:bodyPr/>
        <a:lstStyle/>
        <a:p>
          <a:endParaRPr lang="en-US"/>
        </a:p>
      </dgm:t>
    </dgm:pt>
    <dgm:pt modelId="{86B69E7E-18FE-4261-AC4D-5A8B0512B2B0}">
      <dgm:prSet custT="1"/>
      <dgm:spPr/>
      <dgm:t>
        <a:bodyPr/>
        <a:lstStyle/>
        <a:p>
          <a:r>
            <a:rPr lang="en-US" sz="1300" dirty="0">
              <a:solidFill>
                <a:schemeClr val="tx1">
                  <a:lumMod val="65000"/>
                  <a:lumOff val="35000"/>
                </a:schemeClr>
              </a:solidFill>
              <a:latin typeface="Helvetica" panose="020B0604020202020204" pitchFamily="34" charset="0"/>
              <a:cs typeface="Helvetica" panose="020B0604020202020204" pitchFamily="34" charset="0"/>
            </a:rPr>
            <a:t>Monitor approval, book-to-look, and capture ratios by week, month, or years</a:t>
          </a:r>
        </a:p>
      </dgm:t>
    </dgm:pt>
    <dgm:pt modelId="{077AA8D4-CE66-46C2-AA18-3B7DF3990AE3}" type="parTrans" cxnId="{AC7C4C17-8005-4534-A623-4DA4AC423F28}">
      <dgm:prSet/>
      <dgm:spPr/>
      <dgm:t>
        <a:bodyPr/>
        <a:lstStyle/>
        <a:p>
          <a:endParaRPr lang="en-US"/>
        </a:p>
      </dgm:t>
    </dgm:pt>
    <dgm:pt modelId="{FC29AC3B-F0A0-419F-9306-466BFCF58CDF}" type="sibTrans" cxnId="{AC7C4C17-8005-4534-A623-4DA4AC423F28}">
      <dgm:prSet/>
      <dgm:spPr/>
      <dgm:t>
        <a:bodyPr/>
        <a:lstStyle/>
        <a:p>
          <a:endParaRPr lang="en-US"/>
        </a:p>
      </dgm:t>
    </dgm:pt>
    <dgm:pt modelId="{3B402D36-CDDD-404E-9F1E-754AE3F59360}">
      <dgm:prSet custT="1"/>
      <dgm:spPr/>
      <dgm:t>
        <a:bodyPr/>
        <a:lstStyle/>
        <a:p>
          <a:r>
            <a:rPr lang="en-US" sz="1300" dirty="0">
              <a:solidFill>
                <a:schemeClr val="tx1">
                  <a:lumMod val="65000"/>
                  <a:lumOff val="35000"/>
                </a:schemeClr>
              </a:solidFill>
              <a:latin typeface="Helvetica" panose="020B0604020202020204" pitchFamily="34" charset="0"/>
              <a:cs typeface="Helvetica" panose="020B0604020202020204" pitchFamily="34" charset="0"/>
            </a:rPr>
            <a:t>Identify bottlenecks in loan processes and eliminate them</a:t>
          </a:r>
        </a:p>
      </dgm:t>
    </dgm:pt>
    <dgm:pt modelId="{9DBC59A8-2692-46FF-9096-646CD0F82C36}" type="parTrans" cxnId="{980CC5D9-8E04-4326-A376-6DC34E5849B7}">
      <dgm:prSet/>
      <dgm:spPr/>
      <dgm:t>
        <a:bodyPr/>
        <a:lstStyle/>
        <a:p>
          <a:endParaRPr lang="en-US"/>
        </a:p>
      </dgm:t>
    </dgm:pt>
    <dgm:pt modelId="{21E6C6BE-4BF7-4381-A149-ACA23DB02B8A}" type="sibTrans" cxnId="{980CC5D9-8E04-4326-A376-6DC34E5849B7}">
      <dgm:prSet/>
      <dgm:spPr/>
      <dgm:t>
        <a:bodyPr/>
        <a:lstStyle/>
        <a:p>
          <a:endParaRPr lang="en-US"/>
        </a:p>
      </dgm:t>
    </dgm:pt>
    <dgm:pt modelId="{6B28E240-F551-4D57-A20D-11E5AFDF5FCB}" type="pres">
      <dgm:prSet presAssocID="{16304186-E5A7-4D63-92E5-1A462F7704CF}" presName="root" presStyleCnt="0">
        <dgm:presLayoutVars>
          <dgm:dir/>
          <dgm:resizeHandles val="exact"/>
        </dgm:presLayoutVars>
      </dgm:prSet>
      <dgm:spPr/>
    </dgm:pt>
    <dgm:pt modelId="{50F1326F-AAF4-4E31-8055-7F3722185C15}" type="pres">
      <dgm:prSet presAssocID="{F97B45A1-1288-4C66-88B3-D981D372AF14}" presName="compNode" presStyleCnt="0"/>
      <dgm:spPr/>
    </dgm:pt>
    <dgm:pt modelId="{C1E4D555-7BF8-467F-A205-2229FF432378}" type="pres">
      <dgm:prSet presAssocID="{F97B45A1-1288-4C66-88B3-D981D372AF14}" presName="iconRect" presStyleLbl="node1" presStyleIdx="0" presStyleCnt="6" custLinFactY="-38368"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7D98AC9C-12EC-4034-B489-B4A3C80D4D65}" type="pres">
      <dgm:prSet presAssocID="{F97B45A1-1288-4C66-88B3-D981D372AF14}" presName="spaceRect" presStyleCnt="0"/>
      <dgm:spPr/>
    </dgm:pt>
    <dgm:pt modelId="{B21AD073-4E30-4D41-9CAA-85E8B89D1C9D}" type="pres">
      <dgm:prSet presAssocID="{F97B45A1-1288-4C66-88B3-D981D372AF14}" presName="textRect" presStyleLbl="revTx" presStyleIdx="0" presStyleCnt="6" custScaleX="134646" custScaleY="115554" custLinFactY="-100000" custLinFactNeighborY="-133357">
        <dgm:presLayoutVars>
          <dgm:chMax val="1"/>
          <dgm:chPref val="1"/>
        </dgm:presLayoutVars>
      </dgm:prSet>
      <dgm:spPr/>
    </dgm:pt>
    <dgm:pt modelId="{170722AE-7607-4B42-8546-D848E664B863}" type="pres">
      <dgm:prSet presAssocID="{402376E9-23E8-47AE-A7C9-505D43D781A7}" presName="sibTrans" presStyleCnt="0"/>
      <dgm:spPr/>
    </dgm:pt>
    <dgm:pt modelId="{20DEB0D3-F638-4027-97B4-6CEFE3CF389D}" type="pres">
      <dgm:prSet presAssocID="{6CB4F170-40BB-4BB4-9482-404BC1E2E844}" presName="compNode" presStyleCnt="0"/>
      <dgm:spPr/>
    </dgm:pt>
    <dgm:pt modelId="{7217D000-B19D-4197-B2D3-F20543A7C7B0}" type="pres">
      <dgm:prSet presAssocID="{6CB4F170-40BB-4BB4-9482-404BC1E2E844}" presName="iconRect" presStyleLbl="node1" presStyleIdx="1" presStyleCnt="6" custLinFactY="-38368"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7275AB10-41CB-4313-BB5F-B54E7D85A895}" type="pres">
      <dgm:prSet presAssocID="{6CB4F170-40BB-4BB4-9482-404BC1E2E844}" presName="spaceRect" presStyleCnt="0"/>
      <dgm:spPr/>
    </dgm:pt>
    <dgm:pt modelId="{12DC453E-7A27-46CB-B63D-E3E91A711204}" type="pres">
      <dgm:prSet presAssocID="{6CB4F170-40BB-4BB4-9482-404BC1E2E844}" presName="textRect" presStyleLbl="revTx" presStyleIdx="1" presStyleCnt="6" custLinFactY="-100000" custLinFactNeighborY="-133357">
        <dgm:presLayoutVars>
          <dgm:chMax val="1"/>
          <dgm:chPref val="1"/>
        </dgm:presLayoutVars>
      </dgm:prSet>
      <dgm:spPr/>
    </dgm:pt>
    <dgm:pt modelId="{F78A373A-5062-4621-9314-148FFF2E9C29}" type="pres">
      <dgm:prSet presAssocID="{3C291972-DA7F-4FF3-94EA-037E3DA707DF}" presName="sibTrans" presStyleCnt="0"/>
      <dgm:spPr/>
    </dgm:pt>
    <dgm:pt modelId="{21CD1906-3D23-4F6A-882F-48EE2EFA0CCA}" type="pres">
      <dgm:prSet presAssocID="{3B3263A1-671D-44B7-8C7B-BBD780B46C61}" presName="compNode" presStyleCnt="0"/>
      <dgm:spPr/>
    </dgm:pt>
    <dgm:pt modelId="{22E72CB9-078B-460F-ADD2-D1B5CB88CDD2}" type="pres">
      <dgm:prSet presAssocID="{3B3263A1-671D-44B7-8C7B-BBD780B46C61}" presName="iconRect" presStyleLbl="node1" presStyleIdx="2" presStyleCnt="6" custLinFactY="-38368"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DFDB53DB-96F9-433A-9F4B-909B7E9D8CBA}" type="pres">
      <dgm:prSet presAssocID="{3B3263A1-671D-44B7-8C7B-BBD780B46C61}" presName="spaceRect" presStyleCnt="0"/>
      <dgm:spPr/>
    </dgm:pt>
    <dgm:pt modelId="{AB7943C7-8FFB-4281-8DFF-A04D0A6342AD}" type="pres">
      <dgm:prSet presAssocID="{3B3263A1-671D-44B7-8C7B-BBD780B46C61}" presName="textRect" presStyleLbl="revTx" presStyleIdx="2" presStyleCnt="6" custLinFactY="-100000" custLinFactNeighborY="-133357">
        <dgm:presLayoutVars>
          <dgm:chMax val="1"/>
          <dgm:chPref val="1"/>
        </dgm:presLayoutVars>
      </dgm:prSet>
      <dgm:spPr/>
    </dgm:pt>
    <dgm:pt modelId="{2D1EC729-30A4-4E98-AA00-DFEA7C3A3928}" type="pres">
      <dgm:prSet presAssocID="{7AD4C762-7920-4EB9-85EB-7E80809B90D3}" presName="sibTrans" presStyleCnt="0"/>
      <dgm:spPr/>
    </dgm:pt>
    <dgm:pt modelId="{E6D4C80B-A4C2-483E-9EAB-79A48337AA38}" type="pres">
      <dgm:prSet presAssocID="{EB5B6BE5-D523-4CD0-A642-398B3AFC95C4}" presName="compNode" presStyleCnt="0"/>
      <dgm:spPr/>
    </dgm:pt>
    <dgm:pt modelId="{5FAB30E2-7729-472A-BB4B-827D6917EA18}" type="pres">
      <dgm:prSet presAssocID="{EB5B6BE5-D523-4CD0-A642-398B3AFC95C4}" presName="iconRect" presStyleLbl="node1" presStyleIdx="3" presStyleCnt="6" custLinFactNeighborY="-1989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usic"/>
        </a:ext>
      </dgm:extLst>
    </dgm:pt>
    <dgm:pt modelId="{4A819EF0-E844-4C0A-A141-79664073EC68}" type="pres">
      <dgm:prSet presAssocID="{EB5B6BE5-D523-4CD0-A642-398B3AFC95C4}" presName="spaceRect" presStyleCnt="0"/>
      <dgm:spPr/>
    </dgm:pt>
    <dgm:pt modelId="{F51CC505-578B-47A7-97A0-9B09EF9FC3A9}" type="pres">
      <dgm:prSet presAssocID="{EB5B6BE5-D523-4CD0-A642-398B3AFC95C4}" presName="textRect" presStyleLbl="revTx" presStyleIdx="3" presStyleCnt="6" custScaleX="128043" custScaleY="64687" custLinFactNeighborX="-138" custLinFactNeighborY="-12918">
        <dgm:presLayoutVars>
          <dgm:chMax val="1"/>
          <dgm:chPref val="1"/>
        </dgm:presLayoutVars>
      </dgm:prSet>
      <dgm:spPr/>
    </dgm:pt>
    <dgm:pt modelId="{66A82549-CFA0-4EF9-8747-1F97BFFE7BDA}" type="pres">
      <dgm:prSet presAssocID="{698A2DC5-6D63-4575-AF70-59C257B64A53}" presName="sibTrans" presStyleCnt="0"/>
      <dgm:spPr/>
    </dgm:pt>
    <dgm:pt modelId="{2A413E1A-72BC-481F-8051-3EF8CC772BF7}" type="pres">
      <dgm:prSet presAssocID="{86B69E7E-18FE-4261-AC4D-5A8B0512B2B0}" presName="compNode" presStyleCnt="0"/>
      <dgm:spPr/>
    </dgm:pt>
    <dgm:pt modelId="{DA731282-538D-46FB-A2CA-000897C26821}" type="pres">
      <dgm:prSet presAssocID="{86B69E7E-18FE-4261-AC4D-5A8B0512B2B0}" presName="iconRect" presStyleLbl="node1" presStyleIdx="4" presStyleCnt="6" custLinFactNeighborY="-1423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ock"/>
        </a:ext>
      </dgm:extLst>
    </dgm:pt>
    <dgm:pt modelId="{BCECC31F-90C0-4207-8744-6ECA41ED24E3}" type="pres">
      <dgm:prSet presAssocID="{86B69E7E-18FE-4261-AC4D-5A8B0512B2B0}" presName="spaceRect" presStyleCnt="0"/>
      <dgm:spPr/>
    </dgm:pt>
    <dgm:pt modelId="{6417C093-75E0-4690-B2C1-5DFC7CBF8D0D}" type="pres">
      <dgm:prSet presAssocID="{86B69E7E-18FE-4261-AC4D-5A8B0512B2B0}" presName="textRect" presStyleLbl="revTx" presStyleIdx="4" presStyleCnt="6" custScaleX="142621" custScaleY="102901" custLinFactNeighborX="-13" custLinFactNeighborY="23507">
        <dgm:presLayoutVars>
          <dgm:chMax val="1"/>
          <dgm:chPref val="1"/>
        </dgm:presLayoutVars>
      </dgm:prSet>
      <dgm:spPr/>
    </dgm:pt>
    <dgm:pt modelId="{D895207A-AF93-482D-8E38-6D7D3A0F372F}" type="pres">
      <dgm:prSet presAssocID="{FC29AC3B-F0A0-419F-9306-466BFCF58CDF}" presName="sibTrans" presStyleCnt="0"/>
      <dgm:spPr/>
    </dgm:pt>
    <dgm:pt modelId="{5D67A05D-9587-4B19-A598-4E5C093AA83E}" type="pres">
      <dgm:prSet presAssocID="{3B402D36-CDDD-404E-9F1E-754AE3F59360}" presName="compNode" presStyleCnt="0"/>
      <dgm:spPr/>
    </dgm:pt>
    <dgm:pt modelId="{28B5C062-0452-4F78-B2A5-D1FB098E13B2}" type="pres">
      <dgm:prSet presAssocID="{3B402D36-CDDD-404E-9F1E-754AE3F59360}" presName="iconRect" presStyleLbl="node1" presStyleIdx="5" presStyleCnt="6" custLinFactNeighborY="-1208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ilter"/>
        </a:ext>
      </dgm:extLst>
    </dgm:pt>
    <dgm:pt modelId="{28E30DBD-BCCD-4D22-BFE6-112392C6AFCA}" type="pres">
      <dgm:prSet presAssocID="{3B402D36-CDDD-404E-9F1E-754AE3F59360}" presName="spaceRect" presStyleCnt="0"/>
      <dgm:spPr/>
    </dgm:pt>
    <dgm:pt modelId="{9125D873-667E-4977-8556-2F6A483D47BD}" type="pres">
      <dgm:prSet presAssocID="{3B402D36-CDDD-404E-9F1E-754AE3F59360}" presName="textRect" presStyleLbl="revTx" presStyleIdx="5" presStyleCnt="6" custScaleX="113941" custScaleY="117400" custLinFactNeighborX="7" custLinFactNeighborY="31208">
        <dgm:presLayoutVars>
          <dgm:chMax val="1"/>
          <dgm:chPref val="1"/>
        </dgm:presLayoutVars>
      </dgm:prSet>
      <dgm:spPr/>
    </dgm:pt>
  </dgm:ptLst>
  <dgm:cxnLst>
    <dgm:cxn modelId="{B83A2100-4B6D-4490-9802-739726E9E1A2}" srcId="{16304186-E5A7-4D63-92E5-1A462F7704CF}" destId="{EB5B6BE5-D523-4CD0-A642-398B3AFC95C4}" srcOrd="3" destOrd="0" parTransId="{D42F79A1-3BA6-4BF7-A849-435367CAEAFC}" sibTransId="{698A2DC5-6D63-4575-AF70-59C257B64A53}"/>
    <dgm:cxn modelId="{995E040B-B623-47C6-B1CB-4500B69EF449}" srcId="{16304186-E5A7-4D63-92E5-1A462F7704CF}" destId="{6CB4F170-40BB-4BB4-9482-404BC1E2E844}" srcOrd="1" destOrd="0" parTransId="{C4A3C774-C3C8-494B-875A-9FFD0C4B1687}" sibTransId="{3C291972-DA7F-4FF3-94EA-037E3DA707DF}"/>
    <dgm:cxn modelId="{AC7C4C17-8005-4534-A623-4DA4AC423F28}" srcId="{16304186-E5A7-4D63-92E5-1A462F7704CF}" destId="{86B69E7E-18FE-4261-AC4D-5A8B0512B2B0}" srcOrd="4" destOrd="0" parTransId="{077AA8D4-CE66-46C2-AA18-3B7DF3990AE3}" sibTransId="{FC29AC3B-F0A0-419F-9306-466BFCF58CDF}"/>
    <dgm:cxn modelId="{F706352E-0D03-4313-B712-C5DEC2CC3B0F}" srcId="{16304186-E5A7-4D63-92E5-1A462F7704CF}" destId="{F97B45A1-1288-4C66-88B3-D981D372AF14}" srcOrd="0" destOrd="0" parTransId="{B52FC225-C830-43AB-88C6-AEC23D50E2C3}" sibTransId="{402376E9-23E8-47AE-A7C9-505D43D781A7}"/>
    <dgm:cxn modelId="{AB794634-8335-49BF-82A6-B1642286210D}" type="presOf" srcId="{16304186-E5A7-4D63-92E5-1A462F7704CF}" destId="{6B28E240-F551-4D57-A20D-11E5AFDF5FCB}" srcOrd="0" destOrd="0" presId="urn:microsoft.com/office/officeart/2018/2/layout/IconLabelList"/>
    <dgm:cxn modelId="{32C1364A-C805-4953-8651-FE76F13B2B90}" type="presOf" srcId="{F97B45A1-1288-4C66-88B3-D981D372AF14}" destId="{B21AD073-4E30-4D41-9CAA-85E8B89D1C9D}" srcOrd="0" destOrd="0" presId="urn:microsoft.com/office/officeart/2018/2/layout/IconLabelList"/>
    <dgm:cxn modelId="{A5882C77-2538-4D25-A56B-36E708C60740}" type="presOf" srcId="{EB5B6BE5-D523-4CD0-A642-398B3AFC95C4}" destId="{F51CC505-578B-47A7-97A0-9B09EF9FC3A9}" srcOrd="0" destOrd="0" presId="urn:microsoft.com/office/officeart/2018/2/layout/IconLabelList"/>
    <dgm:cxn modelId="{FD19DC7E-DE70-4521-8F5F-8A3E33FDB3EF}" type="presOf" srcId="{3B3263A1-671D-44B7-8C7B-BBD780B46C61}" destId="{AB7943C7-8FFB-4281-8DFF-A04D0A6342AD}" srcOrd="0" destOrd="0" presId="urn:microsoft.com/office/officeart/2018/2/layout/IconLabelList"/>
    <dgm:cxn modelId="{C6465384-803C-4FC2-9E80-6B6362C6D864}" type="presOf" srcId="{86B69E7E-18FE-4261-AC4D-5A8B0512B2B0}" destId="{6417C093-75E0-4690-B2C1-5DFC7CBF8D0D}" srcOrd="0" destOrd="0" presId="urn:microsoft.com/office/officeart/2018/2/layout/IconLabelList"/>
    <dgm:cxn modelId="{3B6BD28D-EF8F-4CB7-B977-054D2EF3CAC3}" type="presOf" srcId="{3B402D36-CDDD-404E-9F1E-754AE3F59360}" destId="{9125D873-667E-4977-8556-2F6A483D47BD}" srcOrd="0" destOrd="0" presId="urn:microsoft.com/office/officeart/2018/2/layout/IconLabelList"/>
    <dgm:cxn modelId="{D3F98299-8E17-426B-955A-7D3752B4BD59}" type="presOf" srcId="{6CB4F170-40BB-4BB4-9482-404BC1E2E844}" destId="{12DC453E-7A27-46CB-B63D-E3E91A711204}" srcOrd="0" destOrd="0" presId="urn:microsoft.com/office/officeart/2018/2/layout/IconLabelList"/>
    <dgm:cxn modelId="{1059099A-9A91-4947-AD98-52D62E60C872}" srcId="{16304186-E5A7-4D63-92E5-1A462F7704CF}" destId="{3B3263A1-671D-44B7-8C7B-BBD780B46C61}" srcOrd="2" destOrd="0" parTransId="{A588CF84-8F13-450B-B685-35B1F8A623A1}" sibTransId="{7AD4C762-7920-4EB9-85EB-7E80809B90D3}"/>
    <dgm:cxn modelId="{980CC5D9-8E04-4326-A376-6DC34E5849B7}" srcId="{16304186-E5A7-4D63-92E5-1A462F7704CF}" destId="{3B402D36-CDDD-404E-9F1E-754AE3F59360}" srcOrd="5" destOrd="0" parTransId="{9DBC59A8-2692-46FF-9096-646CD0F82C36}" sibTransId="{21E6C6BE-4BF7-4381-A149-ACA23DB02B8A}"/>
    <dgm:cxn modelId="{CE6A4285-483B-4F09-90A8-3978C49F646F}" type="presParOf" srcId="{6B28E240-F551-4D57-A20D-11E5AFDF5FCB}" destId="{50F1326F-AAF4-4E31-8055-7F3722185C15}" srcOrd="0" destOrd="0" presId="urn:microsoft.com/office/officeart/2018/2/layout/IconLabelList"/>
    <dgm:cxn modelId="{A7874079-C276-4389-9593-7E1C0E124C72}" type="presParOf" srcId="{50F1326F-AAF4-4E31-8055-7F3722185C15}" destId="{C1E4D555-7BF8-467F-A205-2229FF432378}" srcOrd="0" destOrd="0" presId="urn:microsoft.com/office/officeart/2018/2/layout/IconLabelList"/>
    <dgm:cxn modelId="{0785192B-1CD8-4AAE-942A-C6B2C3974F3A}" type="presParOf" srcId="{50F1326F-AAF4-4E31-8055-7F3722185C15}" destId="{7D98AC9C-12EC-4034-B489-B4A3C80D4D65}" srcOrd="1" destOrd="0" presId="urn:microsoft.com/office/officeart/2018/2/layout/IconLabelList"/>
    <dgm:cxn modelId="{3E44B202-E40D-49FE-83A7-AC382D507F14}" type="presParOf" srcId="{50F1326F-AAF4-4E31-8055-7F3722185C15}" destId="{B21AD073-4E30-4D41-9CAA-85E8B89D1C9D}" srcOrd="2" destOrd="0" presId="urn:microsoft.com/office/officeart/2018/2/layout/IconLabelList"/>
    <dgm:cxn modelId="{73E9C985-D5C1-4243-8903-D37D4C93D415}" type="presParOf" srcId="{6B28E240-F551-4D57-A20D-11E5AFDF5FCB}" destId="{170722AE-7607-4B42-8546-D848E664B863}" srcOrd="1" destOrd="0" presId="urn:microsoft.com/office/officeart/2018/2/layout/IconLabelList"/>
    <dgm:cxn modelId="{38985CF8-2157-48F7-A2E5-79938A51775D}" type="presParOf" srcId="{6B28E240-F551-4D57-A20D-11E5AFDF5FCB}" destId="{20DEB0D3-F638-4027-97B4-6CEFE3CF389D}" srcOrd="2" destOrd="0" presId="urn:microsoft.com/office/officeart/2018/2/layout/IconLabelList"/>
    <dgm:cxn modelId="{76DEDDE4-9EA5-4DF7-9848-BB9949219C70}" type="presParOf" srcId="{20DEB0D3-F638-4027-97B4-6CEFE3CF389D}" destId="{7217D000-B19D-4197-B2D3-F20543A7C7B0}" srcOrd="0" destOrd="0" presId="urn:microsoft.com/office/officeart/2018/2/layout/IconLabelList"/>
    <dgm:cxn modelId="{9835DD44-9EB0-42D7-A6C9-BDA49F053DC2}" type="presParOf" srcId="{20DEB0D3-F638-4027-97B4-6CEFE3CF389D}" destId="{7275AB10-41CB-4313-BB5F-B54E7D85A895}" srcOrd="1" destOrd="0" presId="urn:microsoft.com/office/officeart/2018/2/layout/IconLabelList"/>
    <dgm:cxn modelId="{EC94E84A-22D2-429A-A64F-50A109A9E3BD}" type="presParOf" srcId="{20DEB0D3-F638-4027-97B4-6CEFE3CF389D}" destId="{12DC453E-7A27-46CB-B63D-E3E91A711204}" srcOrd="2" destOrd="0" presId="urn:microsoft.com/office/officeart/2018/2/layout/IconLabelList"/>
    <dgm:cxn modelId="{0B199CEF-900C-47C0-AFC1-63F75F998C1C}" type="presParOf" srcId="{6B28E240-F551-4D57-A20D-11E5AFDF5FCB}" destId="{F78A373A-5062-4621-9314-148FFF2E9C29}" srcOrd="3" destOrd="0" presId="urn:microsoft.com/office/officeart/2018/2/layout/IconLabelList"/>
    <dgm:cxn modelId="{FA2ADCFD-C320-417A-8FF1-9F4B88CEB6F5}" type="presParOf" srcId="{6B28E240-F551-4D57-A20D-11E5AFDF5FCB}" destId="{21CD1906-3D23-4F6A-882F-48EE2EFA0CCA}" srcOrd="4" destOrd="0" presId="urn:microsoft.com/office/officeart/2018/2/layout/IconLabelList"/>
    <dgm:cxn modelId="{EDFCDACE-6E1B-4F2B-A80B-8F1AEB82D51A}" type="presParOf" srcId="{21CD1906-3D23-4F6A-882F-48EE2EFA0CCA}" destId="{22E72CB9-078B-460F-ADD2-D1B5CB88CDD2}" srcOrd="0" destOrd="0" presId="urn:microsoft.com/office/officeart/2018/2/layout/IconLabelList"/>
    <dgm:cxn modelId="{5726CE51-2E49-447E-AC45-5136C5DE69F3}" type="presParOf" srcId="{21CD1906-3D23-4F6A-882F-48EE2EFA0CCA}" destId="{DFDB53DB-96F9-433A-9F4B-909B7E9D8CBA}" srcOrd="1" destOrd="0" presId="urn:microsoft.com/office/officeart/2018/2/layout/IconLabelList"/>
    <dgm:cxn modelId="{F36786D2-9B80-4F09-BC89-33F81A537BC8}" type="presParOf" srcId="{21CD1906-3D23-4F6A-882F-48EE2EFA0CCA}" destId="{AB7943C7-8FFB-4281-8DFF-A04D0A6342AD}" srcOrd="2" destOrd="0" presId="urn:microsoft.com/office/officeart/2018/2/layout/IconLabelList"/>
    <dgm:cxn modelId="{A68C0CF0-C914-42CC-AE73-EC90F9C3D682}" type="presParOf" srcId="{6B28E240-F551-4D57-A20D-11E5AFDF5FCB}" destId="{2D1EC729-30A4-4E98-AA00-DFEA7C3A3928}" srcOrd="5" destOrd="0" presId="urn:microsoft.com/office/officeart/2018/2/layout/IconLabelList"/>
    <dgm:cxn modelId="{44DBBF45-C5D5-4247-9113-47BF9C41E4D7}" type="presParOf" srcId="{6B28E240-F551-4D57-A20D-11E5AFDF5FCB}" destId="{E6D4C80B-A4C2-483E-9EAB-79A48337AA38}" srcOrd="6" destOrd="0" presId="urn:microsoft.com/office/officeart/2018/2/layout/IconLabelList"/>
    <dgm:cxn modelId="{FEA8041C-D8EE-4DE2-87AD-54F20470BCDA}" type="presParOf" srcId="{E6D4C80B-A4C2-483E-9EAB-79A48337AA38}" destId="{5FAB30E2-7729-472A-BB4B-827D6917EA18}" srcOrd="0" destOrd="0" presId="urn:microsoft.com/office/officeart/2018/2/layout/IconLabelList"/>
    <dgm:cxn modelId="{8B1F21C8-E1C8-45D0-8020-4EFED8E7BE19}" type="presParOf" srcId="{E6D4C80B-A4C2-483E-9EAB-79A48337AA38}" destId="{4A819EF0-E844-4C0A-A141-79664073EC68}" srcOrd="1" destOrd="0" presId="urn:microsoft.com/office/officeart/2018/2/layout/IconLabelList"/>
    <dgm:cxn modelId="{EBB4A574-04F7-4FD1-B2CE-BA3A8344C17B}" type="presParOf" srcId="{E6D4C80B-A4C2-483E-9EAB-79A48337AA38}" destId="{F51CC505-578B-47A7-97A0-9B09EF9FC3A9}" srcOrd="2" destOrd="0" presId="urn:microsoft.com/office/officeart/2018/2/layout/IconLabelList"/>
    <dgm:cxn modelId="{7B2DD961-3374-4A92-8FB3-E3F09FB312CC}" type="presParOf" srcId="{6B28E240-F551-4D57-A20D-11E5AFDF5FCB}" destId="{66A82549-CFA0-4EF9-8747-1F97BFFE7BDA}" srcOrd="7" destOrd="0" presId="urn:microsoft.com/office/officeart/2018/2/layout/IconLabelList"/>
    <dgm:cxn modelId="{B55BB37F-4386-4D16-B7B4-0BBC4D9FCF6F}" type="presParOf" srcId="{6B28E240-F551-4D57-A20D-11E5AFDF5FCB}" destId="{2A413E1A-72BC-481F-8051-3EF8CC772BF7}" srcOrd="8" destOrd="0" presId="urn:microsoft.com/office/officeart/2018/2/layout/IconLabelList"/>
    <dgm:cxn modelId="{6F68B75D-D9F0-4038-9E89-A6D714D319B0}" type="presParOf" srcId="{2A413E1A-72BC-481F-8051-3EF8CC772BF7}" destId="{DA731282-538D-46FB-A2CA-000897C26821}" srcOrd="0" destOrd="0" presId="urn:microsoft.com/office/officeart/2018/2/layout/IconLabelList"/>
    <dgm:cxn modelId="{EBE9AA4F-C489-48F4-AF1D-1DE8A87BC61F}" type="presParOf" srcId="{2A413E1A-72BC-481F-8051-3EF8CC772BF7}" destId="{BCECC31F-90C0-4207-8744-6ECA41ED24E3}" srcOrd="1" destOrd="0" presId="urn:microsoft.com/office/officeart/2018/2/layout/IconLabelList"/>
    <dgm:cxn modelId="{DE9C9E5F-F4E8-4E04-9C16-C8DB2DEB06D5}" type="presParOf" srcId="{2A413E1A-72BC-481F-8051-3EF8CC772BF7}" destId="{6417C093-75E0-4690-B2C1-5DFC7CBF8D0D}" srcOrd="2" destOrd="0" presId="urn:microsoft.com/office/officeart/2018/2/layout/IconLabelList"/>
    <dgm:cxn modelId="{9A59393F-A4D3-4200-BE24-BCE5D2DF591E}" type="presParOf" srcId="{6B28E240-F551-4D57-A20D-11E5AFDF5FCB}" destId="{D895207A-AF93-482D-8E38-6D7D3A0F372F}" srcOrd="9" destOrd="0" presId="urn:microsoft.com/office/officeart/2018/2/layout/IconLabelList"/>
    <dgm:cxn modelId="{D5E64499-B920-4914-BE51-D8CADD9CC704}" type="presParOf" srcId="{6B28E240-F551-4D57-A20D-11E5AFDF5FCB}" destId="{5D67A05D-9587-4B19-A598-4E5C093AA83E}" srcOrd="10" destOrd="0" presId="urn:microsoft.com/office/officeart/2018/2/layout/IconLabelList"/>
    <dgm:cxn modelId="{FD2D7026-994B-4108-A2ED-0FDA04CFD1A5}" type="presParOf" srcId="{5D67A05D-9587-4B19-A598-4E5C093AA83E}" destId="{28B5C062-0452-4F78-B2A5-D1FB098E13B2}" srcOrd="0" destOrd="0" presId="urn:microsoft.com/office/officeart/2018/2/layout/IconLabelList"/>
    <dgm:cxn modelId="{183BDADD-A505-4F87-8B4B-152B26B2F392}" type="presParOf" srcId="{5D67A05D-9587-4B19-A598-4E5C093AA83E}" destId="{28E30DBD-BCCD-4D22-BFE6-112392C6AFCA}" srcOrd="1" destOrd="0" presId="urn:microsoft.com/office/officeart/2018/2/layout/IconLabelList"/>
    <dgm:cxn modelId="{029C3689-0479-4EBD-A7E2-FAB9B056636D}" type="presParOf" srcId="{5D67A05D-9587-4B19-A598-4E5C093AA83E}" destId="{9125D873-667E-4977-8556-2F6A483D47BD}"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7C1576-2CD0-42B7-8DB0-1B5C520C0B92}"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53531F3C-AF5B-4BCC-82E3-1E25116607BC}">
      <dgm:prSet custT="1"/>
      <dgm:spPr>
        <a:solidFill>
          <a:srgbClr val="46CAC9"/>
        </a:solidFill>
      </dgm:spPr>
      <dgm:t>
        <a:bodyPr/>
        <a:lstStyle/>
        <a:p>
          <a:r>
            <a:rPr lang="en-US" sz="1300" dirty="0">
              <a:latin typeface="Helvetica" panose="020B0604020202020204" pitchFamily="34" charset="0"/>
              <a:cs typeface="Helvetica" panose="020B0604020202020204" pitchFamily="34" charset="0"/>
            </a:rPr>
            <a:t>Reduce friction and improve the user experience</a:t>
          </a:r>
        </a:p>
      </dgm:t>
    </dgm:pt>
    <dgm:pt modelId="{B7952EA4-26A8-43B9-B8A9-F9D86EA8EF00}" type="parTrans" cxnId="{E2E1DC10-98AA-49E4-B824-87821FF44C8C}">
      <dgm:prSet/>
      <dgm:spPr/>
      <dgm:t>
        <a:bodyPr/>
        <a:lstStyle/>
        <a:p>
          <a:endParaRPr lang="en-US"/>
        </a:p>
      </dgm:t>
    </dgm:pt>
    <dgm:pt modelId="{5B803EE0-C696-4346-9C89-A5DA1F93FA9B}" type="sibTrans" cxnId="{E2E1DC10-98AA-49E4-B824-87821FF44C8C}">
      <dgm:prSet/>
      <dgm:spPr/>
      <dgm:t>
        <a:bodyPr/>
        <a:lstStyle/>
        <a:p>
          <a:endParaRPr lang="en-US"/>
        </a:p>
      </dgm:t>
    </dgm:pt>
    <dgm:pt modelId="{B58F21B2-DB8A-43AE-9D51-C9B2CC444209}">
      <dgm:prSet custT="1"/>
      <dgm:spPr>
        <a:solidFill>
          <a:srgbClr val="46CAC9"/>
        </a:solidFill>
      </dgm:spPr>
      <dgm:t>
        <a:bodyPr/>
        <a:lstStyle/>
        <a:p>
          <a:r>
            <a:rPr lang="en-US" sz="1300" dirty="0">
              <a:latin typeface="Helvetica" panose="020B0604020202020204" pitchFamily="34" charset="0"/>
              <a:cs typeface="Helvetica" panose="020B0604020202020204" pitchFamily="34" charset="0"/>
            </a:rPr>
            <a:t>Make the loan application and monthly payments processes faster, easier and safer with online lending platforms and fintech systems</a:t>
          </a:r>
        </a:p>
      </dgm:t>
    </dgm:pt>
    <dgm:pt modelId="{FEE425AA-08B4-41C1-A5FA-BBD203EBD5B5}" type="parTrans" cxnId="{581A5229-8F1E-4B90-9264-21AF937FCA4F}">
      <dgm:prSet/>
      <dgm:spPr/>
      <dgm:t>
        <a:bodyPr/>
        <a:lstStyle/>
        <a:p>
          <a:endParaRPr lang="en-US"/>
        </a:p>
      </dgm:t>
    </dgm:pt>
    <dgm:pt modelId="{0AD2DBBA-3C67-448F-9689-48A54C82828A}" type="sibTrans" cxnId="{581A5229-8F1E-4B90-9264-21AF937FCA4F}">
      <dgm:prSet/>
      <dgm:spPr/>
      <dgm:t>
        <a:bodyPr/>
        <a:lstStyle/>
        <a:p>
          <a:endParaRPr lang="en-US"/>
        </a:p>
      </dgm:t>
    </dgm:pt>
    <dgm:pt modelId="{10ABDC96-DD4A-4AD7-8731-D026D45FCE2C}">
      <dgm:prSet custT="1"/>
      <dgm:spPr>
        <a:solidFill>
          <a:srgbClr val="46CAC9"/>
        </a:solidFill>
      </dgm:spPr>
      <dgm:t>
        <a:bodyPr/>
        <a:lstStyle/>
        <a:p>
          <a:r>
            <a:rPr lang="en-US" sz="1300" dirty="0">
              <a:latin typeface="Helvetica" panose="020B0604020202020204" pitchFamily="34" charset="0"/>
              <a:cs typeface="Helvetica" panose="020B0604020202020204" pitchFamily="34" charset="0"/>
            </a:rPr>
            <a:t>Lending-as-a-Service (LaaS) platforms provide a fully managed, turnkey approach with natural language chat</a:t>
          </a:r>
        </a:p>
      </dgm:t>
    </dgm:pt>
    <dgm:pt modelId="{61172554-7280-4281-AFD9-62F4656DC148}" type="parTrans" cxnId="{B9543AAD-D36F-4354-BD1B-70963D4CA84A}">
      <dgm:prSet/>
      <dgm:spPr/>
      <dgm:t>
        <a:bodyPr/>
        <a:lstStyle/>
        <a:p>
          <a:endParaRPr lang="en-US"/>
        </a:p>
      </dgm:t>
    </dgm:pt>
    <dgm:pt modelId="{61A713DF-7A5B-46C4-9EE4-3D75AE621691}" type="sibTrans" cxnId="{B9543AAD-D36F-4354-BD1B-70963D4CA84A}">
      <dgm:prSet/>
      <dgm:spPr/>
      <dgm:t>
        <a:bodyPr/>
        <a:lstStyle/>
        <a:p>
          <a:endParaRPr lang="en-US"/>
        </a:p>
      </dgm:t>
    </dgm:pt>
    <dgm:pt modelId="{BA55C130-65DD-4518-B886-3A82E6F272B9}">
      <dgm:prSet custT="1"/>
      <dgm:spPr>
        <a:solidFill>
          <a:srgbClr val="46CAC9"/>
        </a:solidFill>
      </dgm:spPr>
      <dgm:t>
        <a:bodyPr/>
        <a:lstStyle/>
        <a:p>
          <a:r>
            <a:rPr lang="en-US" sz="1300" dirty="0">
              <a:latin typeface="Helvetica" panose="020B0604020202020204" pitchFamily="34" charset="0"/>
              <a:cs typeface="Helvetica" panose="020B0604020202020204" pitchFamily="34" charset="0"/>
            </a:rPr>
            <a:t>An omni-channel delivery system with multiple payment options allows every customer to choose how they want to access their accounts. </a:t>
          </a:r>
        </a:p>
      </dgm:t>
    </dgm:pt>
    <dgm:pt modelId="{972F53DB-EC79-486F-8865-21304B8217D4}" type="parTrans" cxnId="{CC753FAC-6E42-4188-B309-F6F171338350}">
      <dgm:prSet/>
      <dgm:spPr/>
      <dgm:t>
        <a:bodyPr/>
        <a:lstStyle/>
        <a:p>
          <a:endParaRPr lang="en-US"/>
        </a:p>
      </dgm:t>
    </dgm:pt>
    <dgm:pt modelId="{C6B1066C-605A-4C5F-BD48-F28ADFC7A22D}" type="sibTrans" cxnId="{CC753FAC-6E42-4188-B309-F6F171338350}">
      <dgm:prSet/>
      <dgm:spPr/>
      <dgm:t>
        <a:bodyPr/>
        <a:lstStyle/>
        <a:p>
          <a:endParaRPr lang="en-US"/>
        </a:p>
      </dgm:t>
    </dgm:pt>
    <dgm:pt modelId="{6D9CA3FA-5334-44A0-8AB2-6FEDC6691E2D}">
      <dgm:prSet custT="1"/>
      <dgm:spPr>
        <a:solidFill>
          <a:srgbClr val="46CAC9"/>
        </a:solidFill>
      </dgm:spPr>
      <dgm:t>
        <a:bodyPr/>
        <a:lstStyle/>
        <a:p>
          <a:r>
            <a:rPr lang="en-US" sz="1300" dirty="0">
              <a:latin typeface="Helvetica" panose="020B0604020202020204" pitchFamily="34" charset="0"/>
              <a:cs typeface="Helvetica" panose="020B0604020202020204" pitchFamily="34" charset="0"/>
            </a:rPr>
            <a:t>One of the fastest growing trends is the mobile-only payment experience, supported by a live customer service representative when the customer has a question</a:t>
          </a:r>
        </a:p>
      </dgm:t>
    </dgm:pt>
    <dgm:pt modelId="{C92D90EB-3FFE-46EF-A397-EBD746E2795D}" type="parTrans" cxnId="{FCE151F0-B661-46F9-B861-9159475C11C0}">
      <dgm:prSet/>
      <dgm:spPr/>
      <dgm:t>
        <a:bodyPr/>
        <a:lstStyle/>
        <a:p>
          <a:endParaRPr lang="en-US"/>
        </a:p>
      </dgm:t>
    </dgm:pt>
    <dgm:pt modelId="{B4CA00B3-C3FE-4DE5-B979-60FD6B4C36B3}" type="sibTrans" cxnId="{FCE151F0-B661-46F9-B861-9159475C11C0}">
      <dgm:prSet/>
      <dgm:spPr/>
      <dgm:t>
        <a:bodyPr/>
        <a:lstStyle/>
        <a:p>
          <a:endParaRPr lang="en-US"/>
        </a:p>
      </dgm:t>
    </dgm:pt>
    <dgm:pt modelId="{2089C956-DBC2-4281-B421-D8ABA630C350}" type="pres">
      <dgm:prSet presAssocID="{367C1576-2CD0-42B7-8DB0-1B5C520C0B92}" presName="diagram" presStyleCnt="0">
        <dgm:presLayoutVars>
          <dgm:dir/>
          <dgm:resizeHandles val="exact"/>
        </dgm:presLayoutVars>
      </dgm:prSet>
      <dgm:spPr/>
    </dgm:pt>
    <dgm:pt modelId="{FD24A667-A40B-425A-9C92-8D7ADBB7E21F}" type="pres">
      <dgm:prSet presAssocID="{53531F3C-AF5B-4BCC-82E3-1E25116607BC}" presName="node" presStyleLbl="node1" presStyleIdx="0" presStyleCnt="5" custScaleX="106446" custScaleY="176050">
        <dgm:presLayoutVars>
          <dgm:bulletEnabled val="1"/>
        </dgm:presLayoutVars>
      </dgm:prSet>
      <dgm:spPr/>
    </dgm:pt>
    <dgm:pt modelId="{6D8CD703-9760-4AC1-A64E-297253A261C8}" type="pres">
      <dgm:prSet presAssocID="{5B803EE0-C696-4346-9C89-A5DA1F93FA9B}" presName="sibTrans" presStyleCnt="0"/>
      <dgm:spPr/>
    </dgm:pt>
    <dgm:pt modelId="{D1F7E621-E552-4D8F-A9A0-314B97F344D6}" type="pres">
      <dgm:prSet presAssocID="{B58F21B2-DB8A-43AE-9D51-C9B2CC444209}" presName="node" presStyleLbl="node1" presStyleIdx="1" presStyleCnt="5" custScaleX="105360" custScaleY="175600">
        <dgm:presLayoutVars>
          <dgm:bulletEnabled val="1"/>
        </dgm:presLayoutVars>
      </dgm:prSet>
      <dgm:spPr/>
    </dgm:pt>
    <dgm:pt modelId="{4E89B595-8A62-4D14-B181-5631E9609AD3}" type="pres">
      <dgm:prSet presAssocID="{0AD2DBBA-3C67-448F-9689-48A54C82828A}" presName="sibTrans" presStyleCnt="0"/>
      <dgm:spPr/>
    </dgm:pt>
    <dgm:pt modelId="{7247DD10-D864-4BCC-8459-9B40ADF3126E}" type="pres">
      <dgm:prSet presAssocID="{10ABDC96-DD4A-4AD7-8731-D026D45FCE2C}" presName="node" presStyleLbl="node1" presStyleIdx="2" presStyleCnt="5" custScaleX="99922" custScaleY="173115">
        <dgm:presLayoutVars>
          <dgm:bulletEnabled val="1"/>
        </dgm:presLayoutVars>
      </dgm:prSet>
      <dgm:spPr/>
    </dgm:pt>
    <dgm:pt modelId="{4D748A65-DE68-4502-9071-EBC302A998D4}" type="pres">
      <dgm:prSet presAssocID="{61A713DF-7A5B-46C4-9EE4-3D75AE621691}" presName="sibTrans" presStyleCnt="0"/>
      <dgm:spPr/>
    </dgm:pt>
    <dgm:pt modelId="{FECE159E-487A-467D-8B96-F3807748B48C}" type="pres">
      <dgm:prSet presAssocID="{BA55C130-65DD-4518-B886-3A82E6F272B9}" presName="node" presStyleLbl="node1" presStyleIdx="3" presStyleCnt="5" custScaleX="103946" custScaleY="173243">
        <dgm:presLayoutVars>
          <dgm:bulletEnabled val="1"/>
        </dgm:presLayoutVars>
      </dgm:prSet>
      <dgm:spPr/>
    </dgm:pt>
    <dgm:pt modelId="{CAF3DE0F-3C80-4D97-85B6-F3FAA233F8C5}" type="pres">
      <dgm:prSet presAssocID="{C6B1066C-605A-4C5F-BD48-F28ADFC7A22D}" presName="sibTrans" presStyleCnt="0"/>
      <dgm:spPr/>
    </dgm:pt>
    <dgm:pt modelId="{4D339305-C286-46CA-B648-4F6BF59EEA99}" type="pres">
      <dgm:prSet presAssocID="{6D9CA3FA-5334-44A0-8AB2-6FEDC6691E2D}" presName="node" presStyleLbl="node1" presStyleIdx="4" presStyleCnt="5" custScaleX="105800" custScaleY="170456">
        <dgm:presLayoutVars>
          <dgm:bulletEnabled val="1"/>
        </dgm:presLayoutVars>
      </dgm:prSet>
      <dgm:spPr/>
    </dgm:pt>
  </dgm:ptLst>
  <dgm:cxnLst>
    <dgm:cxn modelId="{E2E1DC10-98AA-49E4-B824-87821FF44C8C}" srcId="{367C1576-2CD0-42B7-8DB0-1B5C520C0B92}" destId="{53531F3C-AF5B-4BCC-82E3-1E25116607BC}" srcOrd="0" destOrd="0" parTransId="{B7952EA4-26A8-43B9-B8A9-F9D86EA8EF00}" sibTransId="{5B803EE0-C696-4346-9C89-A5DA1F93FA9B}"/>
    <dgm:cxn modelId="{581A5229-8F1E-4B90-9264-21AF937FCA4F}" srcId="{367C1576-2CD0-42B7-8DB0-1B5C520C0B92}" destId="{B58F21B2-DB8A-43AE-9D51-C9B2CC444209}" srcOrd="1" destOrd="0" parTransId="{FEE425AA-08B4-41C1-A5FA-BBD203EBD5B5}" sibTransId="{0AD2DBBA-3C67-448F-9689-48A54C82828A}"/>
    <dgm:cxn modelId="{F2F8D940-E07F-4C9A-AF22-5C3DB2FA2FE8}" type="presOf" srcId="{367C1576-2CD0-42B7-8DB0-1B5C520C0B92}" destId="{2089C956-DBC2-4281-B421-D8ABA630C350}" srcOrd="0" destOrd="0" presId="urn:microsoft.com/office/officeart/2005/8/layout/default"/>
    <dgm:cxn modelId="{09DCB149-B864-47CD-BCB6-F80B9BC832EB}" type="presOf" srcId="{53531F3C-AF5B-4BCC-82E3-1E25116607BC}" destId="{FD24A667-A40B-425A-9C92-8D7ADBB7E21F}" srcOrd="0" destOrd="0" presId="urn:microsoft.com/office/officeart/2005/8/layout/default"/>
    <dgm:cxn modelId="{8CD2C46D-2E95-44AB-91D9-1815E7ECFA3B}" type="presOf" srcId="{B58F21B2-DB8A-43AE-9D51-C9B2CC444209}" destId="{D1F7E621-E552-4D8F-A9A0-314B97F344D6}" srcOrd="0" destOrd="0" presId="urn:microsoft.com/office/officeart/2005/8/layout/default"/>
    <dgm:cxn modelId="{CC753FAC-6E42-4188-B309-F6F171338350}" srcId="{367C1576-2CD0-42B7-8DB0-1B5C520C0B92}" destId="{BA55C130-65DD-4518-B886-3A82E6F272B9}" srcOrd="3" destOrd="0" parTransId="{972F53DB-EC79-486F-8865-21304B8217D4}" sibTransId="{C6B1066C-605A-4C5F-BD48-F28ADFC7A22D}"/>
    <dgm:cxn modelId="{B9543AAD-D36F-4354-BD1B-70963D4CA84A}" srcId="{367C1576-2CD0-42B7-8DB0-1B5C520C0B92}" destId="{10ABDC96-DD4A-4AD7-8731-D026D45FCE2C}" srcOrd="2" destOrd="0" parTransId="{61172554-7280-4281-AFD9-62F4656DC148}" sibTransId="{61A713DF-7A5B-46C4-9EE4-3D75AE621691}"/>
    <dgm:cxn modelId="{3F454FB5-023A-491D-9B94-D855F7DA6F89}" type="presOf" srcId="{BA55C130-65DD-4518-B886-3A82E6F272B9}" destId="{FECE159E-487A-467D-8B96-F3807748B48C}" srcOrd="0" destOrd="0" presId="urn:microsoft.com/office/officeart/2005/8/layout/default"/>
    <dgm:cxn modelId="{6230B1C4-E18D-44BE-A305-74BF0E7AFE53}" type="presOf" srcId="{6D9CA3FA-5334-44A0-8AB2-6FEDC6691E2D}" destId="{4D339305-C286-46CA-B648-4F6BF59EEA99}" srcOrd="0" destOrd="0" presId="urn:microsoft.com/office/officeart/2005/8/layout/default"/>
    <dgm:cxn modelId="{FCE151F0-B661-46F9-B861-9159475C11C0}" srcId="{367C1576-2CD0-42B7-8DB0-1B5C520C0B92}" destId="{6D9CA3FA-5334-44A0-8AB2-6FEDC6691E2D}" srcOrd="4" destOrd="0" parTransId="{C92D90EB-3FFE-46EF-A397-EBD746E2795D}" sibTransId="{B4CA00B3-C3FE-4DE5-B979-60FD6B4C36B3}"/>
    <dgm:cxn modelId="{B4F396F3-3DD1-4AC9-82EC-816619AF0DCA}" type="presOf" srcId="{10ABDC96-DD4A-4AD7-8731-D026D45FCE2C}" destId="{7247DD10-D864-4BCC-8459-9B40ADF3126E}" srcOrd="0" destOrd="0" presId="urn:microsoft.com/office/officeart/2005/8/layout/default"/>
    <dgm:cxn modelId="{E4A553ED-FA15-4ACC-90DB-480049530E49}" type="presParOf" srcId="{2089C956-DBC2-4281-B421-D8ABA630C350}" destId="{FD24A667-A40B-425A-9C92-8D7ADBB7E21F}" srcOrd="0" destOrd="0" presId="urn:microsoft.com/office/officeart/2005/8/layout/default"/>
    <dgm:cxn modelId="{1DAF8D80-A3B9-4EBA-BD58-CC67828E2CFC}" type="presParOf" srcId="{2089C956-DBC2-4281-B421-D8ABA630C350}" destId="{6D8CD703-9760-4AC1-A64E-297253A261C8}" srcOrd="1" destOrd="0" presId="urn:microsoft.com/office/officeart/2005/8/layout/default"/>
    <dgm:cxn modelId="{57C69249-6AB0-4CBE-B982-B6C248A4C780}" type="presParOf" srcId="{2089C956-DBC2-4281-B421-D8ABA630C350}" destId="{D1F7E621-E552-4D8F-A9A0-314B97F344D6}" srcOrd="2" destOrd="0" presId="urn:microsoft.com/office/officeart/2005/8/layout/default"/>
    <dgm:cxn modelId="{F074C807-1F95-4847-A781-9589C0B7AFA4}" type="presParOf" srcId="{2089C956-DBC2-4281-B421-D8ABA630C350}" destId="{4E89B595-8A62-4D14-B181-5631E9609AD3}" srcOrd="3" destOrd="0" presId="urn:microsoft.com/office/officeart/2005/8/layout/default"/>
    <dgm:cxn modelId="{186F1057-716D-4AEE-AE83-EAC7B4280AD6}" type="presParOf" srcId="{2089C956-DBC2-4281-B421-D8ABA630C350}" destId="{7247DD10-D864-4BCC-8459-9B40ADF3126E}" srcOrd="4" destOrd="0" presId="urn:microsoft.com/office/officeart/2005/8/layout/default"/>
    <dgm:cxn modelId="{9E9177B9-D5D0-4D60-806E-A76E035EC35B}" type="presParOf" srcId="{2089C956-DBC2-4281-B421-D8ABA630C350}" destId="{4D748A65-DE68-4502-9071-EBC302A998D4}" srcOrd="5" destOrd="0" presId="urn:microsoft.com/office/officeart/2005/8/layout/default"/>
    <dgm:cxn modelId="{AD10675C-7D9C-44F1-8A5D-58C6EE8FE603}" type="presParOf" srcId="{2089C956-DBC2-4281-B421-D8ABA630C350}" destId="{FECE159E-487A-467D-8B96-F3807748B48C}" srcOrd="6" destOrd="0" presId="urn:microsoft.com/office/officeart/2005/8/layout/default"/>
    <dgm:cxn modelId="{37C437A6-2D12-4033-BAA5-834E80B4DF13}" type="presParOf" srcId="{2089C956-DBC2-4281-B421-D8ABA630C350}" destId="{CAF3DE0F-3C80-4D97-85B6-F3FAA233F8C5}" srcOrd="7" destOrd="0" presId="urn:microsoft.com/office/officeart/2005/8/layout/default"/>
    <dgm:cxn modelId="{DEC776CD-CDB9-4EE1-AEFE-0F7435B35F10}" type="presParOf" srcId="{2089C956-DBC2-4281-B421-D8ABA630C350}" destId="{4D339305-C286-46CA-B648-4F6BF59EEA99}"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D93A50-823E-443B-89D2-C7C500018F7D}" type="doc">
      <dgm:prSet loTypeId="urn:microsoft.com/office/officeart/2018/2/layout/IconCircleList" loCatId="icon" qsTypeId="urn:microsoft.com/office/officeart/2005/8/quickstyle/simple4" qsCatId="simple" csTypeId="urn:microsoft.com/office/officeart/2018/5/colors/Iconchunking_neutralbg_accent0_3" csCatId="mainScheme" phldr="1"/>
      <dgm:spPr/>
      <dgm:t>
        <a:bodyPr/>
        <a:lstStyle/>
        <a:p>
          <a:endParaRPr lang="en-US"/>
        </a:p>
      </dgm:t>
    </dgm:pt>
    <dgm:pt modelId="{282FB406-87A7-4777-BA44-2CA1B922595B}">
      <dgm:prSet custT="1"/>
      <dgm:spPr/>
      <dgm:t>
        <a:bodyPr/>
        <a:lstStyle/>
        <a:p>
          <a:r>
            <a:rPr lang="en-US" sz="1300" dirty="0">
              <a:solidFill>
                <a:schemeClr val="tx1">
                  <a:lumMod val="65000"/>
                  <a:lumOff val="35000"/>
                </a:schemeClr>
              </a:solidFill>
              <a:latin typeface="Helvetica" panose="020B0604020202020204" pitchFamily="34" charset="0"/>
              <a:cs typeface="Helvetica" panose="020B0604020202020204" pitchFamily="34" charset="0"/>
            </a:rPr>
            <a:t>Millennials account for all new vehicle sales growth* in the North American auto industry during the first quarter of 2018</a:t>
          </a:r>
          <a:r>
            <a:rPr lang="en-US" sz="1300" dirty="0">
              <a:latin typeface="Helvetica" panose="020B0604020202020204" pitchFamily="34" charset="0"/>
              <a:cs typeface="Helvetica" panose="020B0604020202020204" pitchFamily="34" charset="0"/>
            </a:rPr>
            <a:t>. </a:t>
          </a:r>
        </a:p>
      </dgm:t>
    </dgm:pt>
    <dgm:pt modelId="{7545AFAD-93E9-4545-8DAF-52C9CB369485}" type="parTrans" cxnId="{8F29FDFB-406A-4026-880E-1535F8B58BAB}">
      <dgm:prSet/>
      <dgm:spPr/>
      <dgm:t>
        <a:bodyPr/>
        <a:lstStyle/>
        <a:p>
          <a:endParaRPr lang="en-US"/>
        </a:p>
      </dgm:t>
    </dgm:pt>
    <dgm:pt modelId="{D4ABA6BA-14FF-4CB2-9104-8D3F3364B879}" type="sibTrans" cxnId="{8F29FDFB-406A-4026-880E-1535F8B58BAB}">
      <dgm:prSet/>
      <dgm:spPr/>
      <dgm:t>
        <a:bodyPr/>
        <a:lstStyle/>
        <a:p>
          <a:endParaRPr lang="en-US"/>
        </a:p>
      </dgm:t>
    </dgm:pt>
    <dgm:pt modelId="{96D61A5B-8CF7-4FF8-AD7E-8C795171E530}">
      <dgm:prSet custT="1"/>
      <dgm:spPr/>
      <dgm:t>
        <a:bodyPr/>
        <a:lstStyle/>
        <a:p>
          <a:r>
            <a:rPr lang="en-US" sz="1300" dirty="0">
              <a:solidFill>
                <a:schemeClr val="tx1">
                  <a:lumMod val="65000"/>
                  <a:lumOff val="35000"/>
                </a:schemeClr>
              </a:solidFill>
              <a:latin typeface="Helvetica" panose="020B0604020202020204" pitchFamily="34" charset="0"/>
              <a:cs typeface="Helvetica" panose="020B0604020202020204" pitchFamily="34" charset="0"/>
            </a:rPr>
            <a:t>Millennial vehicle market share jumped from 27.9 percent in Q1 2017 to 29.7 percent in Q1 2018</a:t>
          </a:r>
        </a:p>
      </dgm:t>
    </dgm:pt>
    <dgm:pt modelId="{D1E86A98-4485-487F-87F2-FA04FCB362E8}" type="parTrans" cxnId="{07A7D83F-E81D-46B8-BEB5-50A262128B63}">
      <dgm:prSet/>
      <dgm:spPr/>
      <dgm:t>
        <a:bodyPr/>
        <a:lstStyle/>
        <a:p>
          <a:endParaRPr lang="en-US"/>
        </a:p>
      </dgm:t>
    </dgm:pt>
    <dgm:pt modelId="{914A04CD-FF59-4B45-890D-118BECECCF21}" type="sibTrans" cxnId="{07A7D83F-E81D-46B8-BEB5-50A262128B63}">
      <dgm:prSet/>
      <dgm:spPr/>
      <dgm:t>
        <a:bodyPr/>
        <a:lstStyle/>
        <a:p>
          <a:endParaRPr lang="en-US"/>
        </a:p>
      </dgm:t>
    </dgm:pt>
    <dgm:pt modelId="{96CF1B51-711B-4AA2-B904-9EC4FEF5045A}">
      <dgm:prSet custT="1"/>
      <dgm:spPr/>
      <dgm:t>
        <a:bodyPr/>
        <a:lstStyle/>
        <a:p>
          <a:r>
            <a:rPr lang="en-US" sz="1300" dirty="0">
              <a:solidFill>
                <a:schemeClr val="tx1">
                  <a:lumMod val="65000"/>
                  <a:lumOff val="35000"/>
                </a:schemeClr>
              </a:solidFill>
              <a:latin typeface="Helvetica" panose="020B0604020202020204" pitchFamily="34" charset="0"/>
              <a:cs typeface="Helvetica" panose="020B0604020202020204" pitchFamily="34" charset="0"/>
            </a:rPr>
            <a:t>Generation X was flat at 27.2 percent, while the “mature market” and baby boomers each lost share. </a:t>
          </a:r>
        </a:p>
      </dgm:t>
    </dgm:pt>
    <dgm:pt modelId="{2F8CAE89-15DB-43A1-8120-6B22366A839B}" type="parTrans" cxnId="{A5B0237C-3054-4E89-A885-FAFBF5E177C9}">
      <dgm:prSet/>
      <dgm:spPr/>
      <dgm:t>
        <a:bodyPr/>
        <a:lstStyle/>
        <a:p>
          <a:endParaRPr lang="en-US"/>
        </a:p>
      </dgm:t>
    </dgm:pt>
    <dgm:pt modelId="{8D2B530C-7CE8-4B5A-954B-D3CF1F1056A0}" type="sibTrans" cxnId="{A5B0237C-3054-4E89-A885-FAFBF5E177C9}">
      <dgm:prSet/>
      <dgm:spPr/>
      <dgm:t>
        <a:bodyPr/>
        <a:lstStyle/>
        <a:p>
          <a:endParaRPr lang="en-US"/>
        </a:p>
      </dgm:t>
    </dgm:pt>
    <dgm:pt modelId="{98164203-C2D8-4F88-ABDB-BE689C3B1BA7}">
      <dgm:prSet custT="1"/>
      <dgm:spPr/>
      <dgm:t>
        <a:bodyPr/>
        <a:lstStyle/>
        <a:p>
          <a:r>
            <a:rPr lang="en-US" sz="1300" dirty="0">
              <a:solidFill>
                <a:schemeClr val="tx1">
                  <a:lumMod val="65000"/>
                  <a:lumOff val="35000"/>
                </a:schemeClr>
              </a:solidFill>
              <a:latin typeface="Helvetica" panose="020B0604020202020204" pitchFamily="34" charset="0"/>
              <a:cs typeface="Helvetica" panose="020B0604020202020204" pitchFamily="34" charset="0"/>
            </a:rPr>
            <a:t>The “mature market” share fell from 9.6 percent to 9 percent</a:t>
          </a:r>
        </a:p>
      </dgm:t>
    </dgm:pt>
    <dgm:pt modelId="{77A88C0D-3CAA-48C9-8003-3632F6121415}" type="parTrans" cxnId="{0DEBCCEF-8D08-4982-A225-5DBE1E591308}">
      <dgm:prSet/>
      <dgm:spPr/>
      <dgm:t>
        <a:bodyPr/>
        <a:lstStyle/>
        <a:p>
          <a:endParaRPr lang="en-US"/>
        </a:p>
      </dgm:t>
    </dgm:pt>
    <dgm:pt modelId="{EC527C06-5A5E-47E2-BFB3-6371E7C2BF4A}" type="sibTrans" cxnId="{0DEBCCEF-8D08-4982-A225-5DBE1E591308}">
      <dgm:prSet/>
      <dgm:spPr/>
      <dgm:t>
        <a:bodyPr/>
        <a:lstStyle/>
        <a:p>
          <a:endParaRPr lang="en-US"/>
        </a:p>
      </dgm:t>
    </dgm:pt>
    <dgm:pt modelId="{AE4B69AA-0C95-4E8C-838E-5533A7F601BA}">
      <dgm:prSet custT="1"/>
      <dgm:spPr/>
      <dgm:t>
        <a:bodyPr/>
        <a:lstStyle/>
        <a:p>
          <a:r>
            <a:rPr lang="en-US" sz="1300" dirty="0">
              <a:solidFill>
                <a:schemeClr val="tx1">
                  <a:lumMod val="65000"/>
                  <a:lumOff val="35000"/>
                </a:schemeClr>
              </a:solidFill>
              <a:latin typeface="Helvetica" panose="020B0604020202020204" pitchFamily="34" charset="0"/>
              <a:cs typeface="Helvetica" panose="020B0604020202020204" pitchFamily="34" charset="0"/>
            </a:rPr>
            <a:t>Baby boomers’ share fell from 35.2 percent to 34.1 percent</a:t>
          </a:r>
        </a:p>
      </dgm:t>
    </dgm:pt>
    <dgm:pt modelId="{80ECDE81-8DA5-458E-83F3-75EFC4B4A984}" type="parTrans" cxnId="{4E17360E-3927-4D16-B2EA-B5FB5F51DB4A}">
      <dgm:prSet/>
      <dgm:spPr/>
      <dgm:t>
        <a:bodyPr/>
        <a:lstStyle/>
        <a:p>
          <a:endParaRPr lang="en-US"/>
        </a:p>
      </dgm:t>
    </dgm:pt>
    <dgm:pt modelId="{3F46C0F3-5C19-46F0-BF08-AB737DA85E4C}" type="sibTrans" cxnId="{4E17360E-3927-4D16-B2EA-B5FB5F51DB4A}">
      <dgm:prSet/>
      <dgm:spPr/>
      <dgm:t>
        <a:bodyPr/>
        <a:lstStyle/>
        <a:p>
          <a:endParaRPr lang="en-US"/>
        </a:p>
      </dgm:t>
    </dgm:pt>
    <dgm:pt modelId="{43D2B913-65E2-46AA-AB06-385B590AD56A}">
      <dgm:prSet custT="1"/>
      <dgm:spPr/>
      <dgm:t>
        <a:bodyPr/>
        <a:lstStyle/>
        <a:p>
          <a:r>
            <a:rPr lang="en-US" sz="1300" dirty="0">
              <a:solidFill>
                <a:schemeClr val="tx1">
                  <a:lumMod val="65000"/>
                  <a:lumOff val="35000"/>
                </a:schemeClr>
              </a:solidFill>
              <a:latin typeface="Helvetica" panose="020B0604020202020204" pitchFamily="34" charset="0"/>
              <a:cs typeface="Helvetica" panose="020B0604020202020204" pitchFamily="34" charset="0"/>
            </a:rPr>
            <a:t>Millennials represent the largest consumer demographic. They’re younger with more disposable income</a:t>
          </a:r>
        </a:p>
      </dgm:t>
    </dgm:pt>
    <dgm:pt modelId="{122EE96D-1A44-44FB-82F9-443331E0CA00}" type="parTrans" cxnId="{0A65F8CF-3AB7-440D-A4DC-90B3592F1704}">
      <dgm:prSet/>
      <dgm:spPr/>
      <dgm:t>
        <a:bodyPr/>
        <a:lstStyle/>
        <a:p>
          <a:endParaRPr lang="en-US"/>
        </a:p>
      </dgm:t>
    </dgm:pt>
    <dgm:pt modelId="{C8926542-0289-47B0-933A-745152AF11F7}" type="sibTrans" cxnId="{0A65F8CF-3AB7-440D-A4DC-90B3592F1704}">
      <dgm:prSet/>
      <dgm:spPr/>
      <dgm:t>
        <a:bodyPr/>
        <a:lstStyle/>
        <a:p>
          <a:endParaRPr lang="en-US"/>
        </a:p>
      </dgm:t>
    </dgm:pt>
    <dgm:pt modelId="{2790F987-3B5E-4FCF-9462-F6FC9ED2E114}" type="pres">
      <dgm:prSet presAssocID="{B0D93A50-823E-443B-89D2-C7C500018F7D}" presName="root" presStyleCnt="0">
        <dgm:presLayoutVars>
          <dgm:dir/>
          <dgm:resizeHandles val="exact"/>
        </dgm:presLayoutVars>
      </dgm:prSet>
      <dgm:spPr/>
    </dgm:pt>
    <dgm:pt modelId="{C3ECFE2F-C467-495E-9870-0BA4814B840A}" type="pres">
      <dgm:prSet presAssocID="{B0D93A50-823E-443B-89D2-C7C500018F7D}" presName="container" presStyleCnt="0">
        <dgm:presLayoutVars>
          <dgm:dir/>
          <dgm:resizeHandles val="exact"/>
        </dgm:presLayoutVars>
      </dgm:prSet>
      <dgm:spPr/>
    </dgm:pt>
    <dgm:pt modelId="{F70FCF70-4CDC-4192-93DD-6EADB2B82590}" type="pres">
      <dgm:prSet presAssocID="{282FB406-87A7-4777-BA44-2CA1B922595B}" presName="compNode" presStyleCnt="0"/>
      <dgm:spPr/>
    </dgm:pt>
    <dgm:pt modelId="{2BE2E9A4-6A4C-4FA9-B239-E0939C2E81AD}" type="pres">
      <dgm:prSet presAssocID="{282FB406-87A7-4777-BA44-2CA1B922595B}" presName="iconBgRect" presStyleLbl="bgShp" presStyleIdx="0" presStyleCnt="6" custLinFactNeighborY="2417"/>
      <dgm:spPr/>
    </dgm:pt>
    <dgm:pt modelId="{DE6D922E-21A9-4F4E-9361-E8B5EE5281FD}" type="pres">
      <dgm:prSet presAssocID="{282FB406-87A7-4777-BA44-2CA1B922595B}" presName="iconRect" presStyleLbl="node1" presStyleIdx="0" presStyleCnt="6" custLinFactNeighborY="-648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ignal"/>
        </a:ext>
      </dgm:extLst>
    </dgm:pt>
    <dgm:pt modelId="{937CBEC9-F58F-47A1-A55A-7444E13FE223}" type="pres">
      <dgm:prSet presAssocID="{282FB406-87A7-4777-BA44-2CA1B922595B}" presName="spaceRect" presStyleCnt="0"/>
      <dgm:spPr/>
    </dgm:pt>
    <dgm:pt modelId="{BDE4B74C-1D6F-47D8-A844-5FA530F302EA}" type="pres">
      <dgm:prSet presAssocID="{282FB406-87A7-4777-BA44-2CA1B922595B}" presName="textRect" presStyleLbl="revTx" presStyleIdx="0" presStyleCnt="6">
        <dgm:presLayoutVars>
          <dgm:chMax val="1"/>
          <dgm:chPref val="1"/>
        </dgm:presLayoutVars>
      </dgm:prSet>
      <dgm:spPr/>
    </dgm:pt>
    <dgm:pt modelId="{272305B8-1CFB-49C7-A301-0B62EAF4313C}" type="pres">
      <dgm:prSet presAssocID="{D4ABA6BA-14FF-4CB2-9104-8D3F3364B879}" presName="sibTrans" presStyleLbl="sibTrans2D1" presStyleIdx="0" presStyleCnt="0"/>
      <dgm:spPr/>
    </dgm:pt>
    <dgm:pt modelId="{5D8E89AC-A7F2-4304-B38E-9B0B7110443D}" type="pres">
      <dgm:prSet presAssocID="{96D61A5B-8CF7-4FF8-AD7E-8C795171E530}" presName="compNode" presStyleCnt="0"/>
      <dgm:spPr/>
    </dgm:pt>
    <dgm:pt modelId="{135F1642-79A1-43B6-868F-01A796A8ECF2}" type="pres">
      <dgm:prSet presAssocID="{96D61A5B-8CF7-4FF8-AD7E-8C795171E530}" presName="iconBgRect" presStyleLbl="bgShp" presStyleIdx="1" presStyleCnt="6"/>
      <dgm:spPr/>
    </dgm:pt>
    <dgm:pt modelId="{29ED2F9F-D533-4ADE-B0A1-D3320F64F75B}" type="pres">
      <dgm:prSet presAssocID="{96D61A5B-8CF7-4FF8-AD7E-8C795171E53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r"/>
        </a:ext>
      </dgm:extLst>
    </dgm:pt>
    <dgm:pt modelId="{8DDBB4C7-A61A-46C5-951E-CE62F966EF2A}" type="pres">
      <dgm:prSet presAssocID="{96D61A5B-8CF7-4FF8-AD7E-8C795171E530}" presName="spaceRect" presStyleCnt="0"/>
      <dgm:spPr/>
    </dgm:pt>
    <dgm:pt modelId="{322FA67F-90F2-42F2-9F32-1BBF033392A9}" type="pres">
      <dgm:prSet presAssocID="{96D61A5B-8CF7-4FF8-AD7E-8C795171E530}" presName="textRect" presStyleLbl="revTx" presStyleIdx="1" presStyleCnt="6">
        <dgm:presLayoutVars>
          <dgm:chMax val="1"/>
          <dgm:chPref val="1"/>
        </dgm:presLayoutVars>
      </dgm:prSet>
      <dgm:spPr/>
    </dgm:pt>
    <dgm:pt modelId="{501CC522-D3AB-4D3A-872E-1FFD1E294841}" type="pres">
      <dgm:prSet presAssocID="{914A04CD-FF59-4B45-890D-118BECECCF21}" presName="sibTrans" presStyleLbl="sibTrans2D1" presStyleIdx="0" presStyleCnt="0"/>
      <dgm:spPr/>
    </dgm:pt>
    <dgm:pt modelId="{24D2D354-0683-4B98-9338-3A21B892696B}" type="pres">
      <dgm:prSet presAssocID="{96CF1B51-711B-4AA2-B904-9EC4FEF5045A}" presName="compNode" presStyleCnt="0"/>
      <dgm:spPr/>
    </dgm:pt>
    <dgm:pt modelId="{6647AEBA-7837-46CD-8CAD-3AD4149DC3EB}" type="pres">
      <dgm:prSet presAssocID="{96CF1B51-711B-4AA2-B904-9EC4FEF5045A}" presName="iconBgRect" presStyleLbl="bgShp" presStyleIdx="2" presStyleCnt="6"/>
      <dgm:spPr/>
    </dgm:pt>
    <dgm:pt modelId="{63A755C5-0E65-4225-A025-02CD4488769F}" type="pres">
      <dgm:prSet presAssocID="{96CF1B51-711B-4AA2-B904-9EC4FEF5045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rent and Baby"/>
        </a:ext>
      </dgm:extLst>
    </dgm:pt>
    <dgm:pt modelId="{7AF7C693-9B93-4E09-B892-AC4F136BBEA3}" type="pres">
      <dgm:prSet presAssocID="{96CF1B51-711B-4AA2-B904-9EC4FEF5045A}" presName="spaceRect" presStyleCnt="0"/>
      <dgm:spPr/>
    </dgm:pt>
    <dgm:pt modelId="{2CB1C24B-9046-40C8-917F-7A395720E77B}" type="pres">
      <dgm:prSet presAssocID="{96CF1B51-711B-4AA2-B904-9EC4FEF5045A}" presName="textRect" presStyleLbl="revTx" presStyleIdx="2" presStyleCnt="6" custScaleX="103361" custScaleY="111393">
        <dgm:presLayoutVars>
          <dgm:chMax val="1"/>
          <dgm:chPref val="1"/>
        </dgm:presLayoutVars>
      </dgm:prSet>
      <dgm:spPr/>
    </dgm:pt>
    <dgm:pt modelId="{72940C8B-4FEC-4536-9898-C908481AE2F1}" type="pres">
      <dgm:prSet presAssocID="{8D2B530C-7CE8-4B5A-954B-D3CF1F1056A0}" presName="sibTrans" presStyleLbl="sibTrans2D1" presStyleIdx="0" presStyleCnt="0"/>
      <dgm:spPr/>
    </dgm:pt>
    <dgm:pt modelId="{C75C8CA3-274F-44E0-8475-3EE72F960026}" type="pres">
      <dgm:prSet presAssocID="{98164203-C2D8-4F88-ABDB-BE689C3B1BA7}" presName="compNode" presStyleCnt="0"/>
      <dgm:spPr/>
    </dgm:pt>
    <dgm:pt modelId="{EF01207D-C528-479C-BAFC-02A01D8C10ED}" type="pres">
      <dgm:prSet presAssocID="{98164203-C2D8-4F88-ABDB-BE689C3B1BA7}" presName="iconBgRect" presStyleLbl="bgShp" presStyleIdx="3" presStyleCnt="6"/>
      <dgm:spPr/>
    </dgm:pt>
    <dgm:pt modelId="{C24C3FB9-3B9B-4D97-B21E-BDCB42DF3079}" type="pres">
      <dgm:prSet presAssocID="{98164203-C2D8-4F88-ABDB-BE689C3B1BA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5A039468-57AA-43ED-BE62-9CB677012FCB}" type="pres">
      <dgm:prSet presAssocID="{98164203-C2D8-4F88-ABDB-BE689C3B1BA7}" presName="spaceRect" presStyleCnt="0"/>
      <dgm:spPr/>
    </dgm:pt>
    <dgm:pt modelId="{4DB3E472-2D1A-4BE1-B1E6-B782B3FC157B}" type="pres">
      <dgm:prSet presAssocID="{98164203-C2D8-4F88-ABDB-BE689C3B1BA7}" presName="textRect" presStyleLbl="revTx" presStyleIdx="3" presStyleCnt="6">
        <dgm:presLayoutVars>
          <dgm:chMax val="1"/>
          <dgm:chPref val="1"/>
        </dgm:presLayoutVars>
      </dgm:prSet>
      <dgm:spPr/>
    </dgm:pt>
    <dgm:pt modelId="{6A392804-75B8-4F3A-9B19-15361844EF48}" type="pres">
      <dgm:prSet presAssocID="{EC527C06-5A5E-47E2-BFB3-6371E7C2BF4A}" presName="sibTrans" presStyleLbl="sibTrans2D1" presStyleIdx="0" presStyleCnt="0"/>
      <dgm:spPr/>
    </dgm:pt>
    <dgm:pt modelId="{685FA71A-311F-4E7F-B8C8-B8D50D79749F}" type="pres">
      <dgm:prSet presAssocID="{AE4B69AA-0C95-4E8C-838E-5533A7F601BA}" presName="compNode" presStyleCnt="0"/>
      <dgm:spPr/>
    </dgm:pt>
    <dgm:pt modelId="{AA217C5F-D927-4E18-B2C7-F7DBEA54DFBE}" type="pres">
      <dgm:prSet presAssocID="{AE4B69AA-0C95-4E8C-838E-5533A7F601BA}" presName="iconBgRect" presStyleLbl="bgShp" presStyleIdx="4" presStyleCnt="6" custLinFactNeighborY="-24570"/>
      <dgm:spPr/>
    </dgm:pt>
    <dgm:pt modelId="{0839E1F5-B7E6-4621-A2E9-6D69AF794595}" type="pres">
      <dgm:prSet presAssocID="{AE4B69AA-0C95-4E8C-838E-5533A7F601BA}" presName="iconRect" presStyleLbl="node1" presStyleIdx="4" presStyleCnt="6" custLinFactNeighborY="-4235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by"/>
        </a:ext>
      </dgm:extLst>
    </dgm:pt>
    <dgm:pt modelId="{F0A18192-DA68-4334-8DD8-952472EAF345}" type="pres">
      <dgm:prSet presAssocID="{AE4B69AA-0C95-4E8C-838E-5533A7F601BA}" presName="spaceRect" presStyleCnt="0"/>
      <dgm:spPr/>
    </dgm:pt>
    <dgm:pt modelId="{45D25328-7624-4D00-80DB-17610E542087}" type="pres">
      <dgm:prSet presAssocID="{AE4B69AA-0C95-4E8C-838E-5533A7F601BA}" presName="textRect" presStyleLbl="revTx" presStyleIdx="4" presStyleCnt="6" custLinFactNeighborY="-24570">
        <dgm:presLayoutVars>
          <dgm:chMax val="1"/>
          <dgm:chPref val="1"/>
        </dgm:presLayoutVars>
      </dgm:prSet>
      <dgm:spPr/>
    </dgm:pt>
    <dgm:pt modelId="{3D3096BE-1A46-4647-9969-E3F8B272ED15}" type="pres">
      <dgm:prSet presAssocID="{3F46C0F3-5C19-46F0-BF08-AB737DA85E4C}" presName="sibTrans" presStyleLbl="sibTrans2D1" presStyleIdx="0" presStyleCnt="0"/>
      <dgm:spPr/>
    </dgm:pt>
    <dgm:pt modelId="{B39AE142-28CB-4B04-AE99-9F7C9CBC1C32}" type="pres">
      <dgm:prSet presAssocID="{43D2B913-65E2-46AA-AB06-385B590AD56A}" presName="compNode" presStyleCnt="0"/>
      <dgm:spPr/>
    </dgm:pt>
    <dgm:pt modelId="{B544B73C-DEC1-4B50-890C-E7C8F0EC403D}" type="pres">
      <dgm:prSet presAssocID="{43D2B913-65E2-46AA-AB06-385B590AD56A}" presName="iconBgRect" presStyleLbl="bgShp" presStyleIdx="5" presStyleCnt="6" custLinFactNeighborY="-20458"/>
      <dgm:spPr/>
    </dgm:pt>
    <dgm:pt modelId="{21BBB68F-AFE3-4368-93C9-47F56CD7359D}" type="pres">
      <dgm:prSet presAssocID="{43D2B913-65E2-46AA-AB06-385B590AD56A}" presName="iconRect" presStyleLbl="node1" presStyleIdx="5" presStyleCnt="6" custLinFactNeighborY="-3526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EAE20EC6-F163-488C-AA59-546CA9472EDB}" type="pres">
      <dgm:prSet presAssocID="{43D2B913-65E2-46AA-AB06-385B590AD56A}" presName="spaceRect" presStyleCnt="0"/>
      <dgm:spPr/>
    </dgm:pt>
    <dgm:pt modelId="{43ABFE86-3B36-492F-8715-BE4541ED109D}" type="pres">
      <dgm:prSet presAssocID="{43D2B913-65E2-46AA-AB06-385B590AD56A}" presName="textRect" presStyleLbl="revTx" presStyleIdx="5" presStyleCnt="6" custLinFactNeighborY="-19108">
        <dgm:presLayoutVars>
          <dgm:chMax val="1"/>
          <dgm:chPref val="1"/>
        </dgm:presLayoutVars>
      </dgm:prSet>
      <dgm:spPr/>
    </dgm:pt>
  </dgm:ptLst>
  <dgm:cxnLst>
    <dgm:cxn modelId="{4E17360E-3927-4D16-B2EA-B5FB5F51DB4A}" srcId="{B0D93A50-823E-443B-89D2-C7C500018F7D}" destId="{AE4B69AA-0C95-4E8C-838E-5533A7F601BA}" srcOrd="4" destOrd="0" parTransId="{80ECDE81-8DA5-458E-83F3-75EFC4B4A984}" sibTransId="{3F46C0F3-5C19-46F0-BF08-AB737DA85E4C}"/>
    <dgm:cxn modelId="{75148212-CC6C-4AD9-B61B-7E134533637D}" type="presOf" srcId="{AE4B69AA-0C95-4E8C-838E-5533A7F601BA}" destId="{45D25328-7624-4D00-80DB-17610E542087}" srcOrd="0" destOrd="0" presId="urn:microsoft.com/office/officeart/2018/2/layout/IconCircleList"/>
    <dgm:cxn modelId="{F59EBB14-664F-4AB4-9E08-EF4656DD890A}" type="presOf" srcId="{3F46C0F3-5C19-46F0-BF08-AB737DA85E4C}" destId="{3D3096BE-1A46-4647-9969-E3F8B272ED15}" srcOrd="0" destOrd="0" presId="urn:microsoft.com/office/officeart/2018/2/layout/IconCircleList"/>
    <dgm:cxn modelId="{BAD35B26-4439-414D-95C8-8553511056D3}" type="presOf" srcId="{282FB406-87A7-4777-BA44-2CA1B922595B}" destId="{BDE4B74C-1D6F-47D8-A844-5FA530F302EA}" srcOrd="0" destOrd="0" presId="urn:microsoft.com/office/officeart/2018/2/layout/IconCircleList"/>
    <dgm:cxn modelId="{42E5E72A-57C7-4D55-8C94-014E5EEB5DA6}" type="presOf" srcId="{914A04CD-FF59-4B45-890D-118BECECCF21}" destId="{501CC522-D3AB-4D3A-872E-1FFD1E294841}" srcOrd="0" destOrd="0" presId="urn:microsoft.com/office/officeart/2018/2/layout/IconCircleList"/>
    <dgm:cxn modelId="{07A7D83F-E81D-46B8-BEB5-50A262128B63}" srcId="{B0D93A50-823E-443B-89D2-C7C500018F7D}" destId="{96D61A5B-8CF7-4FF8-AD7E-8C795171E530}" srcOrd="1" destOrd="0" parTransId="{D1E86A98-4485-487F-87F2-FA04FCB362E8}" sibTransId="{914A04CD-FF59-4B45-890D-118BECECCF21}"/>
    <dgm:cxn modelId="{582F2F56-62B4-4376-891C-767F84EB96B8}" type="presOf" srcId="{8D2B530C-7CE8-4B5A-954B-D3CF1F1056A0}" destId="{72940C8B-4FEC-4536-9898-C908481AE2F1}" srcOrd="0" destOrd="0" presId="urn:microsoft.com/office/officeart/2018/2/layout/IconCircleList"/>
    <dgm:cxn modelId="{A5B0237C-3054-4E89-A885-FAFBF5E177C9}" srcId="{B0D93A50-823E-443B-89D2-C7C500018F7D}" destId="{96CF1B51-711B-4AA2-B904-9EC4FEF5045A}" srcOrd="2" destOrd="0" parTransId="{2F8CAE89-15DB-43A1-8120-6B22366A839B}" sibTransId="{8D2B530C-7CE8-4B5A-954B-D3CF1F1056A0}"/>
    <dgm:cxn modelId="{C5C57A89-CBCD-40DE-B2B3-EACD749CBCC6}" type="presOf" srcId="{96D61A5B-8CF7-4FF8-AD7E-8C795171E530}" destId="{322FA67F-90F2-42F2-9F32-1BBF033392A9}" srcOrd="0" destOrd="0" presId="urn:microsoft.com/office/officeart/2018/2/layout/IconCircleList"/>
    <dgm:cxn modelId="{35D421A3-BE7E-4A96-A2D7-06AC02746A76}" type="presOf" srcId="{B0D93A50-823E-443B-89D2-C7C500018F7D}" destId="{2790F987-3B5E-4FCF-9462-F6FC9ED2E114}" srcOrd="0" destOrd="0" presId="urn:microsoft.com/office/officeart/2018/2/layout/IconCircleList"/>
    <dgm:cxn modelId="{D44B9BA6-0015-4C0C-8CF2-B5539497F549}" type="presOf" srcId="{96CF1B51-711B-4AA2-B904-9EC4FEF5045A}" destId="{2CB1C24B-9046-40C8-917F-7A395720E77B}" srcOrd="0" destOrd="0" presId="urn:microsoft.com/office/officeart/2018/2/layout/IconCircleList"/>
    <dgm:cxn modelId="{2843CCB5-3BFD-4DFC-9B9F-6B362307B0A5}" type="presOf" srcId="{98164203-C2D8-4F88-ABDB-BE689C3B1BA7}" destId="{4DB3E472-2D1A-4BE1-B1E6-B782B3FC157B}" srcOrd="0" destOrd="0" presId="urn:microsoft.com/office/officeart/2018/2/layout/IconCircleList"/>
    <dgm:cxn modelId="{0A65F8CF-3AB7-440D-A4DC-90B3592F1704}" srcId="{B0D93A50-823E-443B-89D2-C7C500018F7D}" destId="{43D2B913-65E2-46AA-AB06-385B590AD56A}" srcOrd="5" destOrd="0" parTransId="{122EE96D-1A44-44FB-82F9-443331E0CA00}" sibTransId="{C8926542-0289-47B0-933A-745152AF11F7}"/>
    <dgm:cxn modelId="{5280DEE9-B0C3-4974-86C3-B5FF3127CC4A}" type="presOf" srcId="{43D2B913-65E2-46AA-AB06-385B590AD56A}" destId="{43ABFE86-3B36-492F-8715-BE4541ED109D}" srcOrd="0" destOrd="0" presId="urn:microsoft.com/office/officeart/2018/2/layout/IconCircleList"/>
    <dgm:cxn modelId="{C2DCA8EF-D5CD-4925-84D2-96DB3B4BB93D}" type="presOf" srcId="{EC527C06-5A5E-47E2-BFB3-6371E7C2BF4A}" destId="{6A392804-75B8-4F3A-9B19-15361844EF48}" srcOrd="0" destOrd="0" presId="urn:microsoft.com/office/officeart/2018/2/layout/IconCircleList"/>
    <dgm:cxn modelId="{0DEBCCEF-8D08-4982-A225-5DBE1E591308}" srcId="{B0D93A50-823E-443B-89D2-C7C500018F7D}" destId="{98164203-C2D8-4F88-ABDB-BE689C3B1BA7}" srcOrd="3" destOrd="0" parTransId="{77A88C0D-3CAA-48C9-8003-3632F6121415}" sibTransId="{EC527C06-5A5E-47E2-BFB3-6371E7C2BF4A}"/>
    <dgm:cxn modelId="{C1943FF1-52A8-4C28-B15A-FB9ACFDCB81C}" type="presOf" srcId="{D4ABA6BA-14FF-4CB2-9104-8D3F3364B879}" destId="{272305B8-1CFB-49C7-A301-0B62EAF4313C}" srcOrd="0" destOrd="0" presId="urn:microsoft.com/office/officeart/2018/2/layout/IconCircleList"/>
    <dgm:cxn modelId="{8F29FDFB-406A-4026-880E-1535F8B58BAB}" srcId="{B0D93A50-823E-443B-89D2-C7C500018F7D}" destId="{282FB406-87A7-4777-BA44-2CA1B922595B}" srcOrd="0" destOrd="0" parTransId="{7545AFAD-93E9-4545-8DAF-52C9CB369485}" sibTransId="{D4ABA6BA-14FF-4CB2-9104-8D3F3364B879}"/>
    <dgm:cxn modelId="{5538EEA8-8A61-4473-B13F-FD0156C97B66}" type="presParOf" srcId="{2790F987-3B5E-4FCF-9462-F6FC9ED2E114}" destId="{C3ECFE2F-C467-495E-9870-0BA4814B840A}" srcOrd="0" destOrd="0" presId="urn:microsoft.com/office/officeart/2018/2/layout/IconCircleList"/>
    <dgm:cxn modelId="{24898F4A-1341-4AD6-A58F-341DAE6A5869}" type="presParOf" srcId="{C3ECFE2F-C467-495E-9870-0BA4814B840A}" destId="{F70FCF70-4CDC-4192-93DD-6EADB2B82590}" srcOrd="0" destOrd="0" presId="urn:microsoft.com/office/officeart/2018/2/layout/IconCircleList"/>
    <dgm:cxn modelId="{FDFB5163-DCD0-4427-AEAC-246ABF88174B}" type="presParOf" srcId="{F70FCF70-4CDC-4192-93DD-6EADB2B82590}" destId="{2BE2E9A4-6A4C-4FA9-B239-E0939C2E81AD}" srcOrd="0" destOrd="0" presId="urn:microsoft.com/office/officeart/2018/2/layout/IconCircleList"/>
    <dgm:cxn modelId="{B2B2440F-851E-4C0E-A336-E351BE9035A3}" type="presParOf" srcId="{F70FCF70-4CDC-4192-93DD-6EADB2B82590}" destId="{DE6D922E-21A9-4F4E-9361-E8B5EE5281FD}" srcOrd="1" destOrd="0" presId="urn:microsoft.com/office/officeart/2018/2/layout/IconCircleList"/>
    <dgm:cxn modelId="{396FB5C8-5191-48D0-999C-C4A96637B2EF}" type="presParOf" srcId="{F70FCF70-4CDC-4192-93DD-6EADB2B82590}" destId="{937CBEC9-F58F-47A1-A55A-7444E13FE223}" srcOrd="2" destOrd="0" presId="urn:microsoft.com/office/officeart/2018/2/layout/IconCircleList"/>
    <dgm:cxn modelId="{5061FAC3-5A90-4E09-AB02-30400665D3A3}" type="presParOf" srcId="{F70FCF70-4CDC-4192-93DD-6EADB2B82590}" destId="{BDE4B74C-1D6F-47D8-A844-5FA530F302EA}" srcOrd="3" destOrd="0" presId="urn:microsoft.com/office/officeart/2018/2/layout/IconCircleList"/>
    <dgm:cxn modelId="{3E6A9D28-0293-4EC0-8BF4-A2EC2068DB25}" type="presParOf" srcId="{C3ECFE2F-C467-495E-9870-0BA4814B840A}" destId="{272305B8-1CFB-49C7-A301-0B62EAF4313C}" srcOrd="1" destOrd="0" presId="urn:microsoft.com/office/officeart/2018/2/layout/IconCircleList"/>
    <dgm:cxn modelId="{D2B78E57-5561-404F-ABDD-9849B947EA29}" type="presParOf" srcId="{C3ECFE2F-C467-495E-9870-0BA4814B840A}" destId="{5D8E89AC-A7F2-4304-B38E-9B0B7110443D}" srcOrd="2" destOrd="0" presId="urn:microsoft.com/office/officeart/2018/2/layout/IconCircleList"/>
    <dgm:cxn modelId="{39021879-55FC-4B62-9793-76A829D04F77}" type="presParOf" srcId="{5D8E89AC-A7F2-4304-B38E-9B0B7110443D}" destId="{135F1642-79A1-43B6-868F-01A796A8ECF2}" srcOrd="0" destOrd="0" presId="urn:microsoft.com/office/officeart/2018/2/layout/IconCircleList"/>
    <dgm:cxn modelId="{B66CDB7F-324E-439A-8ECE-37E0E0124B13}" type="presParOf" srcId="{5D8E89AC-A7F2-4304-B38E-9B0B7110443D}" destId="{29ED2F9F-D533-4ADE-B0A1-D3320F64F75B}" srcOrd="1" destOrd="0" presId="urn:microsoft.com/office/officeart/2018/2/layout/IconCircleList"/>
    <dgm:cxn modelId="{E0B9347E-17F2-489B-B1B5-884D9D59E23F}" type="presParOf" srcId="{5D8E89AC-A7F2-4304-B38E-9B0B7110443D}" destId="{8DDBB4C7-A61A-46C5-951E-CE62F966EF2A}" srcOrd="2" destOrd="0" presId="urn:microsoft.com/office/officeart/2018/2/layout/IconCircleList"/>
    <dgm:cxn modelId="{0DC7C407-01E0-45EA-A04D-3C9E2101DFCC}" type="presParOf" srcId="{5D8E89AC-A7F2-4304-B38E-9B0B7110443D}" destId="{322FA67F-90F2-42F2-9F32-1BBF033392A9}" srcOrd="3" destOrd="0" presId="urn:microsoft.com/office/officeart/2018/2/layout/IconCircleList"/>
    <dgm:cxn modelId="{339C6AA8-A359-4CDE-A5C4-9557EE22FB76}" type="presParOf" srcId="{C3ECFE2F-C467-495E-9870-0BA4814B840A}" destId="{501CC522-D3AB-4D3A-872E-1FFD1E294841}" srcOrd="3" destOrd="0" presId="urn:microsoft.com/office/officeart/2018/2/layout/IconCircleList"/>
    <dgm:cxn modelId="{4FC63F46-4770-40B0-8179-CFBA373E26CA}" type="presParOf" srcId="{C3ECFE2F-C467-495E-9870-0BA4814B840A}" destId="{24D2D354-0683-4B98-9338-3A21B892696B}" srcOrd="4" destOrd="0" presId="urn:microsoft.com/office/officeart/2018/2/layout/IconCircleList"/>
    <dgm:cxn modelId="{4ACC1ADF-D777-45B4-84D2-3F1C19AA1D5C}" type="presParOf" srcId="{24D2D354-0683-4B98-9338-3A21B892696B}" destId="{6647AEBA-7837-46CD-8CAD-3AD4149DC3EB}" srcOrd="0" destOrd="0" presId="urn:microsoft.com/office/officeart/2018/2/layout/IconCircleList"/>
    <dgm:cxn modelId="{DA90344C-51F8-4C9C-8E56-87D158E34538}" type="presParOf" srcId="{24D2D354-0683-4B98-9338-3A21B892696B}" destId="{63A755C5-0E65-4225-A025-02CD4488769F}" srcOrd="1" destOrd="0" presId="urn:microsoft.com/office/officeart/2018/2/layout/IconCircleList"/>
    <dgm:cxn modelId="{86C6A23D-8024-4B4B-A502-CBAFF041B58A}" type="presParOf" srcId="{24D2D354-0683-4B98-9338-3A21B892696B}" destId="{7AF7C693-9B93-4E09-B892-AC4F136BBEA3}" srcOrd="2" destOrd="0" presId="urn:microsoft.com/office/officeart/2018/2/layout/IconCircleList"/>
    <dgm:cxn modelId="{ED5B9C5C-1C6A-4220-8A72-D901F436DAAA}" type="presParOf" srcId="{24D2D354-0683-4B98-9338-3A21B892696B}" destId="{2CB1C24B-9046-40C8-917F-7A395720E77B}" srcOrd="3" destOrd="0" presId="urn:microsoft.com/office/officeart/2018/2/layout/IconCircleList"/>
    <dgm:cxn modelId="{5B5FBBC8-48DD-44BE-A7A8-D7229F5C688A}" type="presParOf" srcId="{C3ECFE2F-C467-495E-9870-0BA4814B840A}" destId="{72940C8B-4FEC-4536-9898-C908481AE2F1}" srcOrd="5" destOrd="0" presId="urn:microsoft.com/office/officeart/2018/2/layout/IconCircleList"/>
    <dgm:cxn modelId="{183CCD67-F975-452A-A523-A00DE284984A}" type="presParOf" srcId="{C3ECFE2F-C467-495E-9870-0BA4814B840A}" destId="{C75C8CA3-274F-44E0-8475-3EE72F960026}" srcOrd="6" destOrd="0" presId="urn:microsoft.com/office/officeart/2018/2/layout/IconCircleList"/>
    <dgm:cxn modelId="{71068D83-2047-4964-9DD0-04832EA1423A}" type="presParOf" srcId="{C75C8CA3-274F-44E0-8475-3EE72F960026}" destId="{EF01207D-C528-479C-BAFC-02A01D8C10ED}" srcOrd="0" destOrd="0" presId="urn:microsoft.com/office/officeart/2018/2/layout/IconCircleList"/>
    <dgm:cxn modelId="{6F9768F3-3795-4411-BF82-BBBC298DC44F}" type="presParOf" srcId="{C75C8CA3-274F-44E0-8475-3EE72F960026}" destId="{C24C3FB9-3B9B-4D97-B21E-BDCB42DF3079}" srcOrd="1" destOrd="0" presId="urn:microsoft.com/office/officeart/2018/2/layout/IconCircleList"/>
    <dgm:cxn modelId="{C1BA3275-C692-47C0-BFF5-CD26A3B6691C}" type="presParOf" srcId="{C75C8CA3-274F-44E0-8475-3EE72F960026}" destId="{5A039468-57AA-43ED-BE62-9CB677012FCB}" srcOrd="2" destOrd="0" presId="urn:microsoft.com/office/officeart/2018/2/layout/IconCircleList"/>
    <dgm:cxn modelId="{22064CBB-2659-47A4-BDD3-7115A500ECAC}" type="presParOf" srcId="{C75C8CA3-274F-44E0-8475-3EE72F960026}" destId="{4DB3E472-2D1A-4BE1-B1E6-B782B3FC157B}" srcOrd="3" destOrd="0" presId="urn:microsoft.com/office/officeart/2018/2/layout/IconCircleList"/>
    <dgm:cxn modelId="{DCF4B22A-87B7-4B5C-AC31-BCD2083AF37A}" type="presParOf" srcId="{C3ECFE2F-C467-495E-9870-0BA4814B840A}" destId="{6A392804-75B8-4F3A-9B19-15361844EF48}" srcOrd="7" destOrd="0" presId="urn:microsoft.com/office/officeart/2018/2/layout/IconCircleList"/>
    <dgm:cxn modelId="{E7D1761E-D3D9-4321-BD84-6AE1BC537E04}" type="presParOf" srcId="{C3ECFE2F-C467-495E-9870-0BA4814B840A}" destId="{685FA71A-311F-4E7F-B8C8-B8D50D79749F}" srcOrd="8" destOrd="0" presId="urn:microsoft.com/office/officeart/2018/2/layout/IconCircleList"/>
    <dgm:cxn modelId="{A9D52C70-3A5F-460B-870B-5AAD0B098BCC}" type="presParOf" srcId="{685FA71A-311F-4E7F-B8C8-B8D50D79749F}" destId="{AA217C5F-D927-4E18-B2C7-F7DBEA54DFBE}" srcOrd="0" destOrd="0" presId="urn:microsoft.com/office/officeart/2018/2/layout/IconCircleList"/>
    <dgm:cxn modelId="{2211BA71-B6F1-4008-9841-D1F176E14655}" type="presParOf" srcId="{685FA71A-311F-4E7F-B8C8-B8D50D79749F}" destId="{0839E1F5-B7E6-4621-A2E9-6D69AF794595}" srcOrd="1" destOrd="0" presId="urn:microsoft.com/office/officeart/2018/2/layout/IconCircleList"/>
    <dgm:cxn modelId="{1E9CC86D-16E2-470B-B851-DFD087D83DAC}" type="presParOf" srcId="{685FA71A-311F-4E7F-B8C8-B8D50D79749F}" destId="{F0A18192-DA68-4334-8DD8-952472EAF345}" srcOrd="2" destOrd="0" presId="urn:microsoft.com/office/officeart/2018/2/layout/IconCircleList"/>
    <dgm:cxn modelId="{F580CA0C-E93B-4244-87FF-9C5ED5922B19}" type="presParOf" srcId="{685FA71A-311F-4E7F-B8C8-B8D50D79749F}" destId="{45D25328-7624-4D00-80DB-17610E542087}" srcOrd="3" destOrd="0" presId="urn:microsoft.com/office/officeart/2018/2/layout/IconCircleList"/>
    <dgm:cxn modelId="{1E7D87BB-5FF1-4C26-AAD2-569593B3D1ED}" type="presParOf" srcId="{C3ECFE2F-C467-495E-9870-0BA4814B840A}" destId="{3D3096BE-1A46-4647-9969-E3F8B272ED15}" srcOrd="9" destOrd="0" presId="urn:microsoft.com/office/officeart/2018/2/layout/IconCircleList"/>
    <dgm:cxn modelId="{687E42F7-09DF-46B3-A51A-EB9F368DB6E1}" type="presParOf" srcId="{C3ECFE2F-C467-495E-9870-0BA4814B840A}" destId="{B39AE142-28CB-4B04-AE99-9F7C9CBC1C32}" srcOrd="10" destOrd="0" presId="urn:microsoft.com/office/officeart/2018/2/layout/IconCircleList"/>
    <dgm:cxn modelId="{86C494AB-60CF-4A33-9576-FC422B0B4670}" type="presParOf" srcId="{B39AE142-28CB-4B04-AE99-9F7C9CBC1C32}" destId="{B544B73C-DEC1-4B50-890C-E7C8F0EC403D}" srcOrd="0" destOrd="0" presId="urn:microsoft.com/office/officeart/2018/2/layout/IconCircleList"/>
    <dgm:cxn modelId="{BB35B6FA-F0B4-4A86-878F-024A3D498C3D}" type="presParOf" srcId="{B39AE142-28CB-4B04-AE99-9F7C9CBC1C32}" destId="{21BBB68F-AFE3-4368-93C9-47F56CD7359D}" srcOrd="1" destOrd="0" presId="urn:microsoft.com/office/officeart/2018/2/layout/IconCircleList"/>
    <dgm:cxn modelId="{A9AF55C2-544B-4639-BBAF-5DD3063A6C80}" type="presParOf" srcId="{B39AE142-28CB-4B04-AE99-9F7C9CBC1C32}" destId="{EAE20EC6-F163-488C-AA59-546CA9472EDB}" srcOrd="2" destOrd="0" presId="urn:microsoft.com/office/officeart/2018/2/layout/IconCircleList"/>
    <dgm:cxn modelId="{CBB5DB43-4E1A-43A2-B942-A4E92A3A31FF}" type="presParOf" srcId="{B39AE142-28CB-4B04-AE99-9F7C9CBC1C32}" destId="{43ABFE86-3B36-492F-8715-BE4541ED109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9E37E-E903-463F-B54D-3F60F53510CD}">
      <dsp:nvSpPr>
        <dsp:cNvPr id="0" name=""/>
        <dsp:cNvSpPr/>
      </dsp:nvSpPr>
      <dsp:spPr>
        <a:xfrm>
          <a:off x="0" y="81528"/>
          <a:ext cx="4087366" cy="275006"/>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175AA54-A21B-4269-B731-FB971476668A}">
      <dsp:nvSpPr>
        <dsp:cNvPr id="0" name=""/>
        <dsp:cNvSpPr/>
      </dsp:nvSpPr>
      <dsp:spPr>
        <a:xfrm>
          <a:off x="83189" y="143405"/>
          <a:ext cx="151401" cy="1512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39E59E0-8EC3-4C61-8A4C-7DE5D81DECEB}">
      <dsp:nvSpPr>
        <dsp:cNvPr id="0" name=""/>
        <dsp:cNvSpPr/>
      </dsp:nvSpPr>
      <dsp:spPr>
        <a:xfrm>
          <a:off x="317780" y="81528"/>
          <a:ext cx="3712646" cy="37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19" tIns="40019" rIns="40019" bIns="40019"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lumMod val="65000"/>
                  <a:lumOff val="35000"/>
                </a:schemeClr>
              </a:solidFill>
              <a:latin typeface="Helvetica" panose="020B0604020202020204" pitchFamily="34" charset="0"/>
              <a:cs typeface="Helvetica" panose="020B0604020202020204" pitchFamily="34" charset="0"/>
            </a:rPr>
            <a:t>Lenders benefit in a variety of ways</a:t>
          </a:r>
        </a:p>
      </dsp:txBody>
      <dsp:txXfrm>
        <a:off x="317780" y="81528"/>
        <a:ext cx="3712646" cy="378134"/>
      </dsp:txXfrm>
    </dsp:sp>
    <dsp:sp modelId="{9D021239-785E-4539-88AF-2C5FF90378C1}">
      <dsp:nvSpPr>
        <dsp:cNvPr id="0" name=""/>
        <dsp:cNvSpPr/>
      </dsp:nvSpPr>
      <dsp:spPr>
        <a:xfrm>
          <a:off x="0" y="554197"/>
          <a:ext cx="4087366" cy="275006"/>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74861F6-4C03-4B02-9CDC-81609672DA1C}">
      <dsp:nvSpPr>
        <dsp:cNvPr id="0" name=""/>
        <dsp:cNvSpPr/>
      </dsp:nvSpPr>
      <dsp:spPr>
        <a:xfrm>
          <a:off x="83189" y="616073"/>
          <a:ext cx="151401" cy="151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C149F4A-E5E8-466A-93E8-4F35CFF5966C}">
      <dsp:nvSpPr>
        <dsp:cNvPr id="0" name=""/>
        <dsp:cNvSpPr/>
      </dsp:nvSpPr>
      <dsp:spPr>
        <a:xfrm>
          <a:off x="317780" y="554197"/>
          <a:ext cx="3712646" cy="37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19" tIns="40019" rIns="40019" bIns="40019"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lumMod val="65000"/>
                  <a:lumOff val="35000"/>
                </a:schemeClr>
              </a:solidFill>
              <a:latin typeface="Helvetica" panose="020B0604020202020204" pitchFamily="34" charset="0"/>
              <a:cs typeface="Helvetica" panose="020B0604020202020204" pitchFamily="34" charset="0"/>
            </a:rPr>
            <a:t>Faster implementation</a:t>
          </a:r>
        </a:p>
      </dsp:txBody>
      <dsp:txXfrm>
        <a:off x="317780" y="554197"/>
        <a:ext cx="3712646" cy="378134"/>
      </dsp:txXfrm>
    </dsp:sp>
    <dsp:sp modelId="{0621147E-3B3A-4EB1-97B4-A0B5FE2E2EFF}">
      <dsp:nvSpPr>
        <dsp:cNvPr id="0" name=""/>
        <dsp:cNvSpPr/>
      </dsp:nvSpPr>
      <dsp:spPr>
        <a:xfrm>
          <a:off x="0" y="1026865"/>
          <a:ext cx="4087366" cy="275006"/>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00D87DE-C617-4D39-92F0-116E0DC3FA30}">
      <dsp:nvSpPr>
        <dsp:cNvPr id="0" name=""/>
        <dsp:cNvSpPr/>
      </dsp:nvSpPr>
      <dsp:spPr>
        <a:xfrm>
          <a:off x="83189" y="1088741"/>
          <a:ext cx="151401" cy="1512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338FE67-82F9-4D38-A730-C0665317C66A}">
      <dsp:nvSpPr>
        <dsp:cNvPr id="0" name=""/>
        <dsp:cNvSpPr/>
      </dsp:nvSpPr>
      <dsp:spPr>
        <a:xfrm>
          <a:off x="317780" y="1026865"/>
          <a:ext cx="3712646" cy="37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19" tIns="40019" rIns="40019" bIns="40019"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lumMod val="65000"/>
                  <a:lumOff val="35000"/>
                </a:schemeClr>
              </a:solidFill>
              <a:latin typeface="Helvetica" panose="020B0604020202020204" pitchFamily="34" charset="0"/>
              <a:cs typeface="Helvetica" panose="020B0604020202020204" pitchFamily="34" charset="0"/>
            </a:rPr>
            <a:t>Continuous delivery of new functionality</a:t>
          </a:r>
        </a:p>
      </dsp:txBody>
      <dsp:txXfrm>
        <a:off x="317780" y="1026865"/>
        <a:ext cx="3712646" cy="378134"/>
      </dsp:txXfrm>
    </dsp:sp>
    <dsp:sp modelId="{C4D5B13D-C5CC-4FD1-81EF-70D2CBC59FE8}">
      <dsp:nvSpPr>
        <dsp:cNvPr id="0" name=""/>
        <dsp:cNvSpPr/>
      </dsp:nvSpPr>
      <dsp:spPr>
        <a:xfrm>
          <a:off x="0" y="1499533"/>
          <a:ext cx="4087366" cy="275006"/>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5819082-01D3-4134-AACC-1FDA36DD8C46}">
      <dsp:nvSpPr>
        <dsp:cNvPr id="0" name=""/>
        <dsp:cNvSpPr/>
      </dsp:nvSpPr>
      <dsp:spPr>
        <a:xfrm>
          <a:off x="83189" y="1561409"/>
          <a:ext cx="151401" cy="1512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12E7D8B-56EB-4DB8-8A57-2ED4CEC9A5D3}">
      <dsp:nvSpPr>
        <dsp:cNvPr id="0" name=""/>
        <dsp:cNvSpPr/>
      </dsp:nvSpPr>
      <dsp:spPr>
        <a:xfrm>
          <a:off x="317780" y="1499533"/>
          <a:ext cx="3712646" cy="37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19" tIns="40019" rIns="40019" bIns="40019"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lumMod val="65000"/>
                  <a:lumOff val="35000"/>
                </a:schemeClr>
              </a:solidFill>
              <a:latin typeface="Helvetica" panose="020B0604020202020204" pitchFamily="34" charset="0"/>
              <a:cs typeface="Helvetica" panose="020B0604020202020204" pitchFamily="34" charset="0"/>
            </a:rPr>
            <a:t>Frequent software updates</a:t>
          </a:r>
        </a:p>
      </dsp:txBody>
      <dsp:txXfrm>
        <a:off x="317780" y="1499533"/>
        <a:ext cx="3712646" cy="378134"/>
      </dsp:txXfrm>
    </dsp:sp>
    <dsp:sp modelId="{54358584-B6AF-498C-BA85-724C0E92A48C}">
      <dsp:nvSpPr>
        <dsp:cNvPr id="0" name=""/>
        <dsp:cNvSpPr/>
      </dsp:nvSpPr>
      <dsp:spPr>
        <a:xfrm>
          <a:off x="0" y="1972201"/>
          <a:ext cx="4087366" cy="457999"/>
        </a:xfrm>
        <a:prstGeom prst="roundRect">
          <a:avLst>
            <a:gd name="adj" fmla="val 10000"/>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875BCBD-3701-4FF3-AB79-B0AD942FFD97}">
      <dsp:nvSpPr>
        <dsp:cNvPr id="0" name=""/>
        <dsp:cNvSpPr/>
      </dsp:nvSpPr>
      <dsp:spPr>
        <a:xfrm>
          <a:off x="83270" y="2125574"/>
          <a:ext cx="151401" cy="1512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9B2E0C-14E1-40AF-BE05-D715E22B5889}">
      <dsp:nvSpPr>
        <dsp:cNvPr id="0" name=""/>
        <dsp:cNvSpPr/>
      </dsp:nvSpPr>
      <dsp:spPr>
        <a:xfrm>
          <a:off x="317943" y="2063697"/>
          <a:ext cx="3650193" cy="37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19" tIns="40019" rIns="40019" bIns="40019"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lumMod val="65000"/>
                  <a:lumOff val="35000"/>
                </a:schemeClr>
              </a:solidFill>
              <a:latin typeface="Helvetica" panose="020B0604020202020204" pitchFamily="34" charset="0"/>
              <a:cs typeface="Helvetica" panose="020B0604020202020204" pitchFamily="34" charset="0"/>
            </a:rPr>
            <a:t>Cost savings when compared to legacy on-premise systems</a:t>
          </a:r>
        </a:p>
      </dsp:txBody>
      <dsp:txXfrm>
        <a:off x="317943" y="2063697"/>
        <a:ext cx="3650193" cy="378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C910A-4C53-4C33-A111-4C6635AB0E10}">
      <dsp:nvSpPr>
        <dsp:cNvPr id="0" name=""/>
        <dsp:cNvSpPr/>
      </dsp:nvSpPr>
      <dsp:spPr>
        <a:xfrm>
          <a:off x="1712" y="187348"/>
          <a:ext cx="516206" cy="516206"/>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3E25340-42F1-4B77-A220-0B956918C004}">
      <dsp:nvSpPr>
        <dsp:cNvPr id="0" name=""/>
        <dsp:cNvSpPr/>
      </dsp:nvSpPr>
      <dsp:spPr>
        <a:xfrm>
          <a:off x="110115" y="295752"/>
          <a:ext cx="299399" cy="2993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380D3F8-7624-4EAB-A411-C1D9E695245D}">
      <dsp:nvSpPr>
        <dsp:cNvPr id="0" name=""/>
        <dsp:cNvSpPr/>
      </dsp:nvSpPr>
      <dsp:spPr>
        <a:xfrm>
          <a:off x="618167" y="140841"/>
          <a:ext cx="1463825" cy="609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The cloud simplifies the lending and payment acceptance process</a:t>
          </a:r>
        </a:p>
      </dsp:txBody>
      <dsp:txXfrm>
        <a:off x="618167" y="140841"/>
        <a:ext cx="1463825" cy="609221"/>
      </dsp:txXfrm>
    </dsp:sp>
    <dsp:sp modelId="{7F639A2B-02E0-42B9-80DB-E9FB78A1DD75}">
      <dsp:nvSpPr>
        <dsp:cNvPr id="0" name=""/>
        <dsp:cNvSpPr/>
      </dsp:nvSpPr>
      <dsp:spPr>
        <a:xfrm>
          <a:off x="2180846" y="187348"/>
          <a:ext cx="516206" cy="516206"/>
        </a:xfrm>
        <a:prstGeom prst="ellipse">
          <a:avLst/>
        </a:prstGeom>
        <a:solidFill>
          <a:schemeClr val="accent5">
            <a:hueOff val="-1986775"/>
            <a:satOff val="7962"/>
            <a:lumOff val="1726"/>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BBAD0D0-385A-48A8-922C-F7243DF236C9}">
      <dsp:nvSpPr>
        <dsp:cNvPr id="0" name=""/>
        <dsp:cNvSpPr/>
      </dsp:nvSpPr>
      <dsp:spPr>
        <a:xfrm>
          <a:off x="2289249" y="295752"/>
          <a:ext cx="299399" cy="2993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5CDC9CD-A8E1-4B1A-8962-144B9F4C7767}">
      <dsp:nvSpPr>
        <dsp:cNvPr id="0" name=""/>
        <dsp:cNvSpPr/>
      </dsp:nvSpPr>
      <dsp:spPr>
        <a:xfrm>
          <a:off x="2807667" y="187348"/>
          <a:ext cx="1216771" cy="51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Allows loans to  be initiated anywhere anytime</a:t>
          </a:r>
        </a:p>
      </dsp:txBody>
      <dsp:txXfrm>
        <a:off x="2807667" y="187348"/>
        <a:ext cx="1216771" cy="516206"/>
      </dsp:txXfrm>
    </dsp:sp>
    <dsp:sp modelId="{6084ED95-F523-4319-A715-416C78159DB8}">
      <dsp:nvSpPr>
        <dsp:cNvPr id="0" name=""/>
        <dsp:cNvSpPr/>
      </dsp:nvSpPr>
      <dsp:spPr>
        <a:xfrm>
          <a:off x="1712" y="1286479"/>
          <a:ext cx="516206" cy="516206"/>
        </a:xfrm>
        <a:prstGeom prst="ellipse">
          <a:avLst/>
        </a:prstGeom>
        <a:solidFill>
          <a:schemeClr val="accent5">
            <a:hueOff val="-3973551"/>
            <a:satOff val="15924"/>
            <a:lumOff val="3451"/>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FA4E394-62E9-4E2A-B045-9AF5E58FE0AB}">
      <dsp:nvSpPr>
        <dsp:cNvPr id="0" name=""/>
        <dsp:cNvSpPr/>
      </dsp:nvSpPr>
      <dsp:spPr>
        <a:xfrm>
          <a:off x="110115" y="1394882"/>
          <a:ext cx="299399" cy="2993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6DEEDD-A26A-4EAE-92BB-7744A1550590}">
      <dsp:nvSpPr>
        <dsp:cNvPr id="0" name=""/>
        <dsp:cNvSpPr/>
      </dsp:nvSpPr>
      <dsp:spPr>
        <a:xfrm>
          <a:off x="628534" y="1286479"/>
          <a:ext cx="1216771" cy="51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Digitizes loan documents and digitize presentment information</a:t>
          </a:r>
        </a:p>
      </dsp:txBody>
      <dsp:txXfrm>
        <a:off x="628534" y="1286479"/>
        <a:ext cx="1216771" cy="516206"/>
      </dsp:txXfrm>
    </dsp:sp>
    <dsp:sp modelId="{4F530FFE-0B36-4870-AC2B-8E334C25FBB7}">
      <dsp:nvSpPr>
        <dsp:cNvPr id="0" name=""/>
        <dsp:cNvSpPr/>
      </dsp:nvSpPr>
      <dsp:spPr>
        <a:xfrm>
          <a:off x="2125892" y="1286479"/>
          <a:ext cx="516206" cy="516206"/>
        </a:xfrm>
        <a:prstGeom prst="ellipse">
          <a:avLst/>
        </a:prstGeom>
        <a:solidFill>
          <a:schemeClr val="accent5">
            <a:hueOff val="-5960326"/>
            <a:satOff val="23887"/>
            <a:lumOff val="5177"/>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CCA8021-0090-4A11-8160-46F32603C889}">
      <dsp:nvSpPr>
        <dsp:cNvPr id="0" name=""/>
        <dsp:cNvSpPr/>
      </dsp:nvSpPr>
      <dsp:spPr>
        <a:xfrm>
          <a:off x="2241919" y="1394882"/>
          <a:ext cx="299399" cy="2993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40DCCF-D464-4E94-B1B7-788AA003189D}">
      <dsp:nvSpPr>
        <dsp:cNvPr id="0" name=""/>
        <dsp:cNvSpPr/>
      </dsp:nvSpPr>
      <dsp:spPr>
        <a:xfrm>
          <a:off x="2760311" y="1286479"/>
          <a:ext cx="1216771" cy="51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Replaces manual processes with automation and business rules</a:t>
          </a:r>
        </a:p>
      </dsp:txBody>
      <dsp:txXfrm>
        <a:off x="2760311" y="1286479"/>
        <a:ext cx="1216771" cy="516206"/>
      </dsp:txXfrm>
    </dsp:sp>
    <dsp:sp modelId="{A7927C14-4396-48B9-A45B-F7C451337030}">
      <dsp:nvSpPr>
        <dsp:cNvPr id="0" name=""/>
        <dsp:cNvSpPr/>
      </dsp:nvSpPr>
      <dsp:spPr>
        <a:xfrm>
          <a:off x="1712" y="2689495"/>
          <a:ext cx="516206" cy="516206"/>
        </a:xfrm>
        <a:prstGeom prst="ellipse">
          <a:avLst/>
        </a:prstGeom>
        <a:solidFill>
          <a:srgbClr val="D4D41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1A53CBA-4288-4753-9E61-E6A46528776C}">
      <dsp:nvSpPr>
        <dsp:cNvPr id="0" name=""/>
        <dsp:cNvSpPr/>
      </dsp:nvSpPr>
      <dsp:spPr>
        <a:xfrm>
          <a:off x="110115" y="2797898"/>
          <a:ext cx="299399" cy="2993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873DE3-35CF-43BB-921B-906535698F6F}">
      <dsp:nvSpPr>
        <dsp:cNvPr id="0" name=""/>
        <dsp:cNvSpPr/>
      </dsp:nvSpPr>
      <dsp:spPr>
        <a:xfrm>
          <a:off x="605372" y="2601608"/>
          <a:ext cx="1445902" cy="691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lumMod val="65000"/>
                  <a:lumOff val="35000"/>
                </a:schemeClr>
              </a:solidFill>
              <a:latin typeface="Helvetica" panose="020B0604020202020204" pitchFamily="34" charset="0"/>
              <a:cs typeface="Helvetica" panose="020B0604020202020204" pitchFamily="34" charset="0"/>
            </a:rPr>
            <a:t>Enables payment acceptance more readily with a simple intuitive user experience</a:t>
          </a:r>
        </a:p>
      </dsp:txBody>
      <dsp:txXfrm>
        <a:off x="605372" y="2601608"/>
        <a:ext cx="1445902" cy="691979"/>
      </dsp:txXfrm>
    </dsp:sp>
    <dsp:sp modelId="{B01E0166-83F0-488F-A1A7-B9555262BFAA}">
      <dsp:nvSpPr>
        <dsp:cNvPr id="0" name=""/>
        <dsp:cNvSpPr/>
      </dsp:nvSpPr>
      <dsp:spPr>
        <a:xfrm>
          <a:off x="2133788" y="2689495"/>
          <a:ext cx="516206" cy="516206"/>
        </a:xfrm>
        <a:prstGeom prst="ellipse">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D001B1C-62D9-44F8-91B2-D96177CAA938}">
      <dsp:nvSpPr>
        <dsp:cNvPr id="0" name=""/>
        <dsp:cNvSpPr/>
      </dsp:nvSpPr>
      <dsp:spPr>
        <a:xfrm>
          <a:off x="2242189" y="2797898"/>
          <a:ext cx="299399" cy="29939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B894174-F9B1-4E5C-A5DE-F2ACAA957AF1}">
      <dsp:nvSpPr>
        <dsp:cNvPr id="0" name=""/>
        <dsp:cNvSpPr/>
      </dsp:nvSpPr>
      <dsp:spPr>
        <a:xfrm>
          <a:off x="2730241" y="2339102"/>
          <a:ext cx="1357126" cy="1216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Allows consumers to pay from anywhere, anytime; and results in more on-time payments</a:t>
          </a:r>
        </a:p>
      </dsp:txBody>
      <dsp:txXfrm>
        <a:off x="2730241" y="2339102"/>
        <a:ext cx="1357126" cy="12169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33FBC-B076-4058-98ED-2C027B05ACF6}">
      <dsp:nvSpPr>
        <dsp:cNvPr id="0" name=""/>
        <dsp:cNvSpPr/>
      </dsp:nvSpPr>
      <dsp:spPr>
        <a:xfrm>
          <a:off x="925769" y="129749"/>
          <a:ext cx="602753" cy="6027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0FD10A6-6A92-43B2-8CE6-29478E6700E8}">
      <dsp:nvSpPr>
        <dsp:cNvPr id="0" name=""/>
        <dsp:cNvSpPr/>
      </dsp:nvSpPr>
      <dsp:spPr>
        <a:xfrm>
          <a:off x="254543" y="893797"/>
          <a:ext cx="1945207" cy="621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0" i="0" kern="1200" dirty="0">
              <a:solidFill>
                <a:schemeClr val="tx1">
                  <a:lumMod val="65000"/>
                  <a:lumOff val="35000"/>
                </a:schemeClr>
              </a:solidFill>
              <a:latin typeface="Helvetica" panose="020B0604020202020204" pitchFamily="34" charset="0"/>
              <a:cs typeface="Helvetica" panose="020B0604020202020204" pitchFamily="34" charset="0"/>
            </a:rPr>
            <a:t>Integrating all the complex &amp; disparate functions of Payments Platforms</a:t>
          </a:r>
          <a:endParaRPr lang="en-US" sz="1300" b="0" kern="1200" dirty="0">
            <a:solidFill>
              <a:schemeClr val="tx1">
                <a:lumMod val="65000"/>
                <a:lumOff val="35000"/>
              </a:schemeClr>
            </a:solidFill>
            <a:latin typeface="Helvetica" panose="020B0604020202020204" pitchFamily="34" charset="0"/>
            <a:cs typeface="Helvetica" panose="020B0604020202020204" pitchFamily="34" charset="0"/>
          </a:endParaRPr>
        </a:p>
      </dsp:txBody>
      <dsp:txXfrm>
        <a:off x="254543" y="893797"/>
        <a:ext cx="1945207" cy="621993"/>
      </dsp:txXfrm>
    </dsp:sp>
    <dsp:sp modelId="{1AB59EAC-FBE2-4AB8-ACFD-1C9EC66D7962}">
      <dsp:nvSpPr>
        <dsp:cNvPr id="0" name=""/>
        <dsp:cNvSpPr/>
      </dsp:nvSpPr>
      <dsp:spPr>
        <a:xfrm>
          <a:off x="2802504" y="151302"/>
          <a:ext cx="602753" cy="6027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54836AA-6465-46FA-B24E-DED35EA0E4ED}">
      <dsp:nvSpPr>
        <dsp:cNvPr id="0" name=""/>
        <dsp:cNvSpPr/>
      </dsp:nvSpPr>
      <dsp:spPr>
        <a:xfrm>
          <a:off x="2434154" y="958457"/>
          <a:ext cx="1339453" cy="5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0" i="0" kern="1200" dirty="0">
              <a:solidFill>
                <a:schemeClr val="tx1">
                  <a:lumMod val="65000"/>
                  <a:lumOff val="35000"/>
                </a:schemeClr>
              </a:solidFill>
              <a:latin typeface="Helvetica" panose="020B0604020202020204" pitchFamily="34" charset="0"/>
              <a:cs typeface="Helvetica" panose="020B0604020202020204" pitchFamily="34" charset="0"/>
            </a:rPr>
            <a:t>Detecting Payments Fraud</a:t>
          </a:r>
          <a:endParaRPr lang="en-US" sz="1300" b="0" kern="1200" dirty="0">
            <a:solidFill>
              <a:schemeClr val="tx1">
                <a:lumMod val="65000"/>
                <a:lumOff val="35000"/>
              </a:schemeClr>
            </a:solidFill>
            <a:latin typeface="Helvetica" panose="020B0604020202020204" pitchFamily="34" charset="0"/>
            <a:cs typeface="Helvetica" panose="020B0604020202020204" pitchFamily="34" charset="0"/>
          </a:endParaRPr>
        </a:p>
      </dsp:txBody>
      <dsp:txXfrm>
        <a:off x="2434154" y="958457"/>
        <a:ext cx="1339453" cy="535781"/>
      </dsp:txXfrm>
    </dsp:sp>
    <dsp:sp modelId="{86987429-605D-4A4E-8CDE-203EBFF15316}">
      <dsp:nvSpPr>
        <dsp:cNvPr id="0" name=""/>
        <dsp:cNvSpPr/>
      </dsp:nvSpPr>
      <dsp:spPr>
        <a:xfrm>
          <a:off x="872814" y="1876521"/>
          <a:ext cx="602753" cy="6027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E58867F-7B5A-4AB7-9D0D-6DFAFBC6C44D}">
      <dsp:nvSpPr>
        <dsp:cNvPr id="0" name=""/>
        <dsp:cNvSpPr/>
      </dsp:nvSpPr>
      <dsp:spPr>
        <a:xfrm>
          <a:off x="412364" y="2652065"/>
          <a:ext cx="1523654" cy="599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0" i="0" kern="1200" dirty="0">
              <a:solidFill>
                <a:schemeClr val="tx1">
                  <a:lumMod val="65000"/>
                  <a:lumOff val="35000"/>
                </a:schemeClr>
              </a:solidFill>
              <a:latin typeface="Helvetica" panose="020B0604020202020204" pitchFamily="34" charset="0"/>
              <a:cs typeface="Helvetica" panose="020B0604020202020204" pitchFamily="34" charset="0"/>
            </a:rPr>
            <a:t>Risk Scoring of Payments in Realtime &amp; Batch</a:t>
          </a:r>
          <a:r>
            <a:rPr lang="en-US" sz="1300" b="1" i="0" kern="1200" dirty="0"/>
            <a:t> </a:t>
          </a:r>
          <a:endParaRPr lang="en-US" sz="1300" kern="1200" dirty="0">
            <a:solidFill>
              <a:schemeClr val="tx1">
                <a:lumMod val="65000"/>
                <a:lumOff val="35000"/>
              </a:schemeClr>
            </a:solidFill>
            <a:latin typeface="Helvetica" panose="020B0604020202020204" pitchFamily="34" charset="0"/>
            <a:cs typeface="Helvetica" panose="020B0604020202020204" pitchFamily="34" charset="0"/>
          </a:endParaRPr>
        </a:p>
      </dsp:txBody>
      <dsp:txXfrm>
        <a:off x="412364" y="2652065"/>
        <a:ext cx="1523654" cy="599003"/>
      </dsp:txXfrm>
    </dsp:sp>
    <dsp:sp modelId="{ECB7B2DB-3E85-4467-9897-F61764032A33}">
      <dsp:nvSpPr>
        <dsp:cNvPr id="0" name=""/>
        <dsp:cNvSpPr/>
      </dsp:nvSpPr>
      <dsp:spPr>
        <a:xfrm>
          <a:off x="2772331" y="1911774"/>
          <a:ext cx="602753" cy="6027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01E4B46-EFFB-43BC-8CDC-E580B7F2B9E4}">
      <dsp:nvSpPr>
        <dsp:cNvPr id="0" name=""/>
        <dsp:cNvSpPr/>
      </dsp:nvSpPr>
      <dsp:spPr>
        <a:xfrm>
          <a:off x="2351115" y="2678509"/>
          <a:ext cx="1445363" cy="70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0" i="0" kern="1200" dirty="0">
              <a:solidFill>
                <a:schemeClr val="tx1">
                  <a:lumMod val="65000"/>
                  <a:lumOff val="35000"/>
                </a:schemeClr>
              </a:solidFill>
              <a:latin typeface="Helvetica" panose="020B0604020202020204" pitchFamily="34" charset="0"/>
              <a:cs typeface="Helvetica" panose="020B0604020202020204" pitchFamily="34" charset="0"/>
            </a:rPr>
            <a:t>Detecting Payments Money Laundering (AML)</a:t>
          </a:r>
          <a:endParaRPr lang="en-US" sz="1300" b="0" kern="1200" dirty="0">
            <a:solidFill>
              <a:schemeClr val="tx1">
                <a:lumMod val="65000"/>
                <a:lumOff val="35000"/>
              </a:schemeClr>
            </a:solidFill>
            <a:latin typeface="Helvetica" panose="020B0604020202020204" pitchFamily="34" charset="0"/>
            <a:cs typeface="Helvetica" panose="020B0604020202020204" pitchFamily="34" charset="0"/>
          </a:endParaRPr>
        </a:p>
      </dsp:txBody>
      <dsp:txXfrm>
        <a:off x="2351115" y="2678509"/>
        <a:ext cx="1445363" cy="7024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4D555-7BF8-467F-A205-2229FF432378}">
      <dsp:nvSpPr>
        <dsp:cNvPr id="0" name=""/>
        <dsp:cNvSpPr/>
      </dsp:nvSpPr>
      <dsp:spPr>
        <a:xfrm>
          <a:off x="682326" y="211536"/>
          <a:ext cx="439013" cy="4390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1AD073-4E30-4D41-9CAA-85E8B89D1C9D}">
      <dsp:nvSpPr>
        <dsp:cNvPr id="0" name=""/>
        <dsp:cNvSpPr/>
      </dsp:nvSpPr>
      <dsp:spPr>
        <a:xfrm>
          <a:off x="245039" y="793287"/>
          <a:ext cx="1313587" cy="30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Apply analytics to the portfolio to  gain a better understanding of profit and loss</a:t>
          </a:r>
        </a:p>
      </dsp:txBody>
      <dsp:txXfrm>
        <a:off x="245039" y="793287"/>
        <a:ext cx="1313587" cy="300809"/>
      </dsp:txXfrm>
    </dsp:sp>
    <dsp:sp modelId="{7217D000-B19D-4197-B2D3-F20543A7C7B0}">
      <dsp:nvSpPr>
        <dsp:cNvPr id="0" name=""/>
        <dsp:cNvSpPr/>
      </dsp:nvSpPr>
      <dsp:spPr>
        <a:xfrm>
          <a:off x="1997640" y="221658"/>
          <a:ext cx="439013" cy="4390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DC453E-7A27-46CB-B63D-E3E91A711204}">
      <dsp:nvSpPr>
        <dsp:cNvPr id="0" name=""/>
        <dsp:cNvSpPr/>
      </dsp:nvSpPr>
      <dsp:spPr>
        <a:xfrm>
          <a:off x="1729354" y="823655"/>
          <a:ext cx="975585" cy="260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Lenders should use analytics regularly</a:t>
          </a:r>
        </a:p>
      </dsp:txBody>
      <dsp:txXfrm>
        <a:off x="1729354" y="823655"/>
        <a:ext cx="975585" cy="260319"/>
      </dsp:txXfrm>
    </dsp:sp>
    <dsp:sp modelId="{22E72CB9-078B-460F-ADD2-D1B5CB88CDD2}">
      <dsp:nvSpPr>
        <dsp:cNvPr id="0" name=""/>
        <dsp:cNvSpPr/>
      </dsp:nvSpPr>
      <dsp:spPr>
        <a:xfrm>
          <a:off x="3143953" y="221658"/>
          <a:ext cx="439013" cy="4390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7943C7-8FFB-4281-8DFF-A04D0A6342AD}">
      <dsp:nvSpPr>
        <dsp:cNvPr id="0" name=""/>
        <dsp:cNvSpPr/>
      </dsp:nvSpPr>
      <dsp:spPr>
        <a:xfrm>
          <a:off x="2875667" y="823655"/>
          <a:ext cx="975585" cy="260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Identify the most profitable deal sources</a:t>
          </a:r>
        </a:p>
      </dsp:txBody>
      <dsp:txXfrm>
        <a:off x="2875667" y="823655"/>
        <a:ext cx="975585" cy="260319"/>
      </dsp:txXfrm>
    </dsp:sp>
    <dsp:sp modelId="{5FAB30E2-7729-472A-BB4B-827D6917EA18}">
      <dsp:nvSpPr>
        <dsp:cNvPr id="0" name=""/>
        <dsp:cNvSpPr/>
      </dsp:nvSpPr>
      <dsp:spPr>
        <a:xfrm>
          <a:off x="406420" y="1892417"/>
          <a:ext cx="439013" cy="4390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1CC505-578B-47A7-97A0-9B09EF9FC3A9}">
      <dsp:nvSpPr>
        <dsp:cNvPr id="0" name=""/>
        <dsp:cNvSpPr/>
      </dsp:nvSpPr>
      <dsp:spPr>
        <a:xfrm>
          <a:off x="0" y="2594123"/>
          <a:ext cx="1249169" cy="168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Determine borrower characteristics that indicate potential delinquency risk</a:t>
          </a:r>
        </a:p>
      </dsp:txBody>
      <dsp:txXfrm>
        <a:off x="0" y="2594123"/>
        <a:ext cx="1249169" cy="168392"/>
      </dsp:txXfrm>
    </dsp:sp>
    <dsp:sp modelId="{DA731282-538D-46FB-A2CA-000897C26821}">
      <dsp:nvSpPr>
        <dsp:cNvPr id="0" name=""/>
        <dsp:cNvSpPr/>
      </dsp:nvSpPr>
      <dsp:spPr>
        <a:xfrm>
          <a:off x="1897428" y="1892414"/>
          <a:ext cx="439013" cy="43901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17C093-75E0-4690-B2C1-5DFC7CBF8D0D}">
      <dsp:nvSpPr>
        <dsp:cNvPr id="0" name=""/>
        <dsp:cNvSpPr/>
      </dsp:nvSpPr>
      <dsp:spPr>
        <a:xfrm>
          <a:off x="1421113" y="2614336"/>
          <a:ext cx="1391390" cy="26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Monitor approval, book-to-look, and capture ratios by week, month, or years</a:t>
          </a:r>
        </a:p>
      </dsp:txBody>
      <dsp:txXfrm>
        <a:off x="1421113" y="2614336"/>
        <a:ext cx="1391390" cy="267871"/>
      </dsp:txXfrm>
    </dsp:sp>
    <dsp:sp modelId="{28B5C062-0452-4F78-B2A5-D1FB098E13B2}">
      <dsp:nvSpPr>
        <dsp:cNvPr id="0" name=""/>
        <dsp:cNvSpPr/>
      </dsp:nvSpPr>
      <dsp:spPr>
        <a:xfrm>
          <a:off x="3319647" y="1892416"/>
          <a:ext cx="439013" cy="43901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25D873-667E-4977-8556-2F6A483D47BD}">
      <dsp:nvSpPr>
        <dsp:cNvPr id="0" name=""/>
        <dsp:cNvSpPr/>
      </dsp:nvSpPr>
      <dsp:spPr>
        <a:xfrm>
          <a:off x="2983426" y="2606075"/>
          <a:ext cx="1111592" cy="30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Identify bottlenecks in loan processes and eliminate them</a:t>
          </a:r>
        </a:p>
      </dsp:txBody>
      <dsp:txXfrm>
        <a:off x="2983426" y="2606075"/>
        <a:ext cx="1111592" cy="3056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4A667-A40B-425A-9C92-8D7ADBB7E21F}">
      <dsp:nvSpPr>
        <dsp:cNvPr id="0" name=""/>
        <dsp:cNvSpPr/>
      </dsp:nvSpPr>
      <dsp:spPr>
        <a:xfrm>
          <a:off x="841307" y="52773"/>
          <a:ext cx="1658638" cy="1645923"/>
        </a:xfrm>
        <a:prstGeom prst="rect">
          <a:avLst/>
        </a:prstGeom>
        <a:solidFill>
          <a:srgbClr val="46CAC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panose="020B0604020202020204" pitchFamily="34" charset="0"/>
              <a:cs typeface="Helvetica" panose="020B0604020202020204" pitchFamily="34" charset="0"/>
            </a:rPr>
            <a:t>Reduce friction and improve the user experience</a:t>
          </a:r>
        </a:p>
      </dsp:txBody>
      <dsp:txXfrm>
        <a:off x="841307" y="52773"/>
        <a:ext cx="1658638" cy="1645923"/>
      </dsp:txXfrm>
    </dsp:sp>
    <dsp:sp modelId="{D1F7E621-E552-4D8F-A9A0-314B97F344D6}">
      <dsp:nvSpPr>
        <dsp:cNvPr id="0" name=""/>
        <dsp:cNvSpPr/>
      </dsp:nvSpPr>
      <dsp:spPr>
        <a:xfrm>
          <a:off x="2655765" y="54877"/>
          <a:ext cx="1641716" cy="1641716"/>
        </a:xfrm>
        <a:prstGeom prst="rect">
          <a:avLst/>
        </a:prstGeom>
        <a:solidFill>
          <a:srgbClr val="46CAC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panose="020B0604020202020204" pitchFamily="34" charset="0"/>
              <a:cs typeface="Helvetica" panose="020B0604020202020204" pitchFamily="34" charset="0"/>
            </a:rPr>
            <a:t>Make the loan application and monthly payments processes faster, easier and safer with online lending platforms and fintech systems</a:t>
          </a:r>
        </a:p>
      </dsp:txBody>
      <dsp:txXfrm>
        <a:off x="2655765" y="54877"/>
        <a:ext cx="1641716" cy="1641716"/>
      </dsp:txXfrm>
    </dsp:sp>
    <dsp:sp modelId="{7247DD10-D864-4BCC-8459-9B40ADF3126E}">
      <dsp:nvSpPr>
        <dsp:cNvPr id="0" name=""/>
        <dsp:cNvSpPr/>
      </dsp:nvSpPr>
      <dsp:spPr>
        <a:xfrm>
          <a:off x="955" y="1855115"/>
          <a:ext cx="1556981" cy="1618483"/>
        </a:xfrm>
        <a:prstGeom prst="rect">
          <a:avLst/>
        </a:prstGeom>
        <a:solidFill>
          <a:srgbClr val="46CAC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panose="020B0604020202020204" pitchFamily="34" charset="0"/>
              <a:cs typeface="Helvetica" panose="020B0604020202020204" pitchFamily="34" charset="0"/>
            </a:rPr>
            <a:t>Lending-as-a-Service (LaaS) platforms provide a fully managed, turnkey approach with natural language chat</a:t>
          </a:r>
        </a:p>
      </dsp:txBody>
      <dsp:txXfrm>
        <a:off x="955" y="1855115"/>
        <a:ext cx="1556981" cy="1618483"/>
      </dsp:txXfrm>
    </dsp:sp>
    <dsp:sp modelId="{FECE159E-487A-467D-8B96-F3807748B48C}">
      <dsp:nvSpPr>
        <dsp:cNvPr id="0" name=""/>
        <dsp:cNvSpPr/>
      </dsp:nvSpPr>
      <dsp:spPr>
        <a:xfrm>
          <a:off x="1713757" y="1854517"/>
          <a:ext cx="1619683" cy="1619680"/>
        </a:xfrm>
        <a:prstGeom prst="rect">
          <a:avLst/>
        </a:prstGeom>
        <a:solidFill>
          <a:srgbClr val="46CAC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panose="020B0604020202020204" pitchFamily="34" charset="0"/>
              <a:cs typeface="Helvetica" panose="020B0604020202020204" pitchFamily="34" charset="0"/>
            </a:rPr>
            <a:t>An omni-channel delivery system with multiple payment options allows every customer to choose how they want to access their accounts. </a:t>
          </a:r>
        </a:p>
      </dsp:txBody>
      <dsp:txXfrm>
        <a:off x="1713757" y="1854517"/>
        <a:ext cx="1619683" cy="1619680"/>
      </dsp:txXfrm>
    </dsp:sp>
    <dsp:sp modelId="{4D339305-C286-46CA-B648-4F6BF59EEA99}">
      <dsp:nvSpPr>
        <dsp:cNvPr id="0" name=""/>
        <dsp:cNvSpPr/>
      </dsp:nvSpPr>
      <dsp:spPr>
        <a:xfrm>
          <a:off x="3489260" y="1867545"/>
          <a:ext cx="1648572" cy="1593624"/>
        </a:xfrm>
        <a:prstGeom prst="rect">
          <a:avLst/>
        </a:prstGeom>
        <a:solidFill>
          <a:srgbClr val="46CAC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panose="020B0604020202020204" pitchFamily="34" charset="0"/>
              <a:cs typeface="Helvetica" panose="020B0604020202020204" pitchFamily="34" charset="0"/>
            </a:rPr>
            <a:t>One of the fastest growing trends is the mobile-only payment experience, supported by a live customer service representative when the customer has a question</a:t>
          </a:r>
        </a:p>
      </dsp:txBody>
      <dsp:txXfrm>
        <a:off x="3489260" y="1867545"/>
        <a:ext cx="1648572" cy="15936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2E9A4-6A4C-4FA9-B239-E0939C2E81AD}">
      <dsp:nvSpPr>
        <dsp:cNvPr id="0" name=""/>
        <dsp:cNvSpPr/>
      </dsp:nvSpPr>
      <dsp:spPr>
        <a:xfrm>
          <a:off x="22479" y="381575"/>
          <a:ext cx="604800" cy="604800"/>
        </a:xfrm>
        <a:prstGeom prst="ellipse">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E6D922E-21A9-4F4E-9361-E8B5EE5281FD}">
      <dsp:nvSpPr>
        <dsp:cNvPr id="0" name=""/>
        <dsp:cNvSpPr/>
      </dsp:nvSpPr>
      <dsp:spPr>
        <a:xfrm>
          <a:off x="149487" y="471231"/>
          <a:ext cx="350784" cy="350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E4B74C-1D6F-47D8-A844-5FA530F302EA}">
      <dsp:nvSpPr>
        <dsp:cNvPr id="0" name=""/>
        <dsp:cNvSpPr/>
      </dsp:nvSpPr>
      <dsp:spPr>
        <a:xfrm>
          <a:off x="756879" y="366957"/>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Millennials account for all new vehicle sales growth* in the North American auto industry during the first quarter of 2018</a:t>
          </a:r>
          <a:r>
            <a:rPr lang="en-US" sz="1300" kern="1200" dirty="0">
              <a:latin typeface="Helvetica" panose="020B0604020202020204" pitchFamily="34" charset="0"/>
              <a:cs typeface="Helvetica" panose="020B0604020202020204" pitchFamily="34" charset="0"/>
            </a:rPr>
            <a:t>. </a:t>
          </a:r>
        </a:p>
      </dsp:txBody>
      <dsp:txXfrm>
        <a:off x="756879" y="366957"/>
        <a:ext cx="1425599" cy="604800"/>
      </dsp:txXfrm>
    </dsp:sp>
    <dsp:sp modelId="{135F1642-79A1-43B6-868F-01A796A8ECF2}">
      <dsp:nvSpPr>
        <dsp:cNvPr id="0" name=""/>
        <dsp:cNvSpPr/>
      </dsp:nvSpPr>
      <dsp:spPr>
        <a:xfrm>
          <a:off x="2430879" y="366957"/>
          <a:ext cx="604800" cy="604800"/>
        </a:xfrm>
        <a:prstGeom prst="ellipse">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9ED2F9F-D533-4ADE-B0A1-D3320F64F75B}">
      <dsp:nvSpPr>
        <dsp:cNvPr id="0" name=""/>
        <dsp:cNvSpPr/>
      </dsp:nvSpPr>
      <dsp:spPr>
        <a:xfrm>
          <a:off x="2557887" y="493965"/>
          <a:ext cx="350784" cy="3507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2FA67F-90F2-42F2-9F32-1BBF033392A9}">
      <dsp:nvSpPr>
        <dsp:cNvPr id="0" name=""/>
        <dsp:cNvSpPr/>
      </dsp:nvSpPr>
      <dsp:spPr>
        <a:xfrm>
          <a:off x="3165279" y="366957"/>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Millennial vehicle market share jumped from 27.9 percent in Q1 2017 to 29.7 percent in Q1 2018</a:t>
          </a:r>
        </a:p>
      </dsp:txBody>
      <dsp:txXfrm>
        <a:off x="3165279" y="366957"/>
        <a:ext cx="1425599" cy="604800"/>
      </dsp:txXfrm>
    </dsp:sp>
    <dsp:sp modelId="{6647AEBA-7837-46CD-8CAD-3AD4149DC3EB}">
      <dsp:nvSpPr>
        <dsp:cNvPr id="0" name=""/>
        <dsp:cNvSpPr/>
      </dsp:nvSpPr>
      <dsp:spPr>
        <a:xfrm>
          <a:off x="22479" y="1680342"/>
          <a:ext cx="604800" cy="604800"/>
        </a:xfrm>
        <a:prstGeom prst="ellipse">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3A755C5-0E65-4225-A025-02CD4488769F}">
      <dsp:nvSpPr>
        <dsp:cNvPr id="0" name=""/>
        <dsp:cNvSpPr/>
      </dsp:nvSpPr>
      <dsp:spPr>
        <a:xfrm>
          <a:off x="149487" y="1807350"/>
          <a:ext cx="350784" cy="3507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CB1C24B-9046-40C8-917F-7A395720E77B}">
      <dsp:nvSpPr>
        <dsp:cNvPr id="0" name=""/>
        <dsp:cNvSpPr/>
      </dsp:nvSpPr>
      <dsp:spPr>
        <a:xfrm>
          <a:off x="732922" y="1645890"/>
          <a:ext cx="1473514" cy="673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Generation X was flat at 27.2 percent, while the “mature market” and baby boomers each lost share. </a:t>
          </a:r>
        </a:p>
      </dsp:txBody>
      <dsp:txXfrm>
        <a:off x="732922" y="1645890"/>
        <a:ext cx="1473514" cy="673704"/>
      </dsp:txXfrm>
    </dsp:sp>
    <dsp:sp modelId="{EF01207D-C528-479C-BAFC-02A01D8C10ED}">
      <dsp:nvSpPr>
        <dsp:cNvPr id="0" name=""/>
        <dsp:cNvSpPr/>
      </dsp:nvSpPr>
      <dsp:spPr>
        <a:xfrm>
          <a:off x="2454836" y="1680342"/>
          <a:ext cx="604800" cy="604800"/>
        </a:xfrm>
        <a:prstGeom prst="ellipse">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24C3FB9-3B9B-4D97-B21E-BDCB42DF3079}">
      <dsp:nvSpPr>
        <dsp:cNvPr id="0" name=""/>
        <dsp:cNvSpPr/>
      </dsp:nvSpPr>
      <dsp:spPr>
        <a:xfrm>
          <a:off x="2581844" y="1807350"/>
          <a:ext cx="350784" cy="3507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DB3E472-2D1A-4BE1-B1E6-B782B3FC157B}">
      <dsp:nvSpPr>
        <dsp:cNvPr id="0" name=""/>
        <dsp:cNvSpPr/>
      </dsp:nvSpPr>
      <dsp:spPr>
        <a:xfrm>
          <a:off x="3189236" y="1680342"/>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The “mature market” share fell from 9.6 percent to 9 percent</a:t>
          </a:r>
        </a:p>
      </dsp:txBody>
      <dsp:txXfrm>
        <a:off x="3189236" y="1680342"/>
        <a:ext cx="1425599" cy="604800"/>
      </dsp:txXfrm>
    </dsp:sp>
    <dsp:sp modelId="{AA217C5F-D927-4E18-B2C7-F7DBEA54DFBE}">
      <dsp:nvSpPr>
        <dsp:cNvPr id="0" name=""/>
        <dsp:cNvSpPr/>
      </dsp:nvSpPr>
      <dsp:spPr>
        <a:xfrm>
          <a:off x="22479" y="2845128"/>
          <a:ext cx="604800" cy="604800"/>
        </a:xfrm>
        <a:prstGeom prst="ellipse">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839E1F5-B7E6-4621-A2E9-6D69AF794595}">
      <dsp:nvSpPr>
        <dsp:cNvPr id="0" name=""/>
        <dsp:cNvSpPr/>
      </dsp:nvSpPr>
      <dsp:spPr>
        <a:xfrm>
          <a:off x="149487" y="2972164"/>
          <a:ext cx="350784" cy="3507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D25328-7624-4D00-80DB-17610E542087}">
      <dsp:nvSpPr>
        <dsp:cNvPr id="0" name=""/>
        <dsp:cNvSpPr/>
      </dsp:nvSpPr>
      <dsp:spPr>
        <a:xfrm>
          <a:off x="756879" y="2845128"/>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Baby boomers’ share fell from 35.2 percent to 34.1 percent</a:t>
          </a:r>
        </a:p>
      </dsp:txBody>
      <dsp:txXfrm>
        <a:off x="756879" y="2845128"/>
        <a:ext cx="1425599" cy="604800"/>
      </dsp:txXfrm>
    </dsp:sp>
    <dsp:sp modelId="{B544B73C-DEC1-4B50-890C-E7C8F0EC403D}">
      <dsp:nvSpPr>
        <dsp:cNvPr id="0" name=""/>
        <dsp:cNvSpPr/>
      </dsp:nvSpPr>
      <dsp:spPr>
        <a:xfrm>
          <a:off x="2430879" y="2869997"/>
          <a:ext cx="604800" cy="604800"/>
        </a:xfrm>
        <a:prstGeom prst="ellipse">
          <a:avLst/>
        </a:prstGeom>
        <a:solidFill>
          <a:schemeClr val="bg1">
            <a:lumMod val="9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1BBB68F-AFE3-4368-93C9-47F56CD7359D}">
      <dsp:nvSpPr>
        <dsp:cNvPr id="0" name=""/>
        <dsp:cNvSpPr/>
      </dsp:nvSpPr>
      <dsp:spPr>
        <a:xfrm>
          <a:off x="2557887" y="2997017"/>
          <a:ext cx="350784" cy="35078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3ABFE86-3B36-492F-8715-BE4541ED109D}">
      <dsp:nvSpPr>
        <dsp:cNvPr id="0" name=""/>
        <dsp:cNvSpPr/>
      </dsp:nvSpPr>
      <dsp:spPr>
        <a:xfrm>
          <a:off x="3165279" y="2878162"/>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lumMod val="65000"/>
                  <a:lumOff val="35000"/>
                </a:schemeClr>
              </a:solidFill>
              <a:latin typeface="Helvetica" panose="020B0604020202020204" pitchFamily="34" charset="0"/>
              <a:cs typeface="Helvetica" panose="020B0604020202020204" pitchFamily="34" charset="0"/>
            </a:rPr>
            <a:t>Millennials represent the largest consumer demographic. They’re younger with more disposable income</a:t>
          </a:r>
        </a:p>
      </dsp:txBody>
      <dsp:txXfrm>
        <a:off x="3165279" y="2878162"/>
        <a:ext cx="1425599" cy="6048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D5C590-06B8-1144-9B29-4D3C8DB54097}" type="datetimeFigureOut">
              <a:rPr lang="en-US" smtClean="0"/>
              <a:t>10/10/2018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1883DC-080C-674F-8121-6EF47FA34777}" type="slidenum">
              <a:rPr lang="en-US" smtClean="0"/>
              <a:t>‹#›</a:t>
            </a:fld>
            <a:endParaRPr lang="en-US"/>
          </a:p>
        </p:txBody>
      </p:sp>
    </p:spTree>
    <p:extLst>
      <p:ext uri="{BB962C8B-B14F-4D97-AF65-F5344CB8AC3E}">
        <p14:creationId xmlns:p14="http://schemas.microsoft.com/office/powerpoint/2010/main" val="1347006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D4D8A-822F-BA47-BA60-73F3D12165F7}" type="datetimeFigureOut">
              <a:rPr lang="en-US" smtClean="0"/>
              <a:t>10/10/2018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C78BF8-2E67-6C4A-A36E-383394337820}" type="slidenum">
              <a:rPr lang="en-US" smtClean="0"/>
              <a:t>‹#›</a:t>
            </a:fld>
            <a:endParaRPr lang="en-US"/>
          </a:p>
        </p:txBody>
      </p:sp>
    </p:spTree>
    <p:extLst>
      <p:ext uri="{BB962C8B-B14F-4D97-AF65-F5344CB8AC3E}">
        <p14:creationId xmlns:p14="http://schemas.microsoft.com/office/powerpoint/2010/main" val="1702011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C78BF8-2E67-6C4A-A36E-383394337820}" type="slidenum">
              <a:rPr lang="en-US" smtClean="0"/>
              <a:pPr/>
              <a:t>1</a:t>
            </a:fld>
            <a:endParaRPr lang="en-US"/>
          </a:p>
        </p:txBody>
      </p:sp>
    </p:spTree>
    <p:extLst>
      <p:ext uri="{BB962C8B-B14F-4D97-AF65-F5344CB8AC3E}">
        <p14:creationId xmlns:p14="http://schemas.microsoft.com/office/powerpoint/2010/main" val="242765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Analytics help lenders modify and fine-tune lending policies and practices—and respond to market changes quickly when needed.</a:t>
            </a:r>
          </a:p>
          <a:p>
            <a:pPr marL="171450" indent="-171450">
              <a:buFont typeface="Arial" panose="020B0604020202020204" pitchFamily="34" charset="0"/>
              <a:buChar char="•"/>
            </a:pPr>
            <a:r>
              <a:rPr lang="en-US" dirty="0"/>
              <a:t>and automates roll out of credit scoring and regulatory upgrades</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r>
              <a:rPr lang="en-US" sz="1200" b="1" i="0" kern="1200" dirty="0">
                <a:solidFill>
                  <a:schemeClr val="tx1"/>
                </a:solidFill>
                <a:effectLst/>
                <a:highlight>
                  <a:srgbClr val="FFFF00"/>
                </a:highlight>
                <a:latin typeface="+mn-lt"/>
                <a:ea typeface="+mn-ea"/>
                <a:cs typeface="+mn-cs"/>
              </a:rPr>
              <a:t>Integrating all the complex &amp; disparate functions of Payments Platforms</a:t>
            </a:r>
            <a:br>
              <a:rPr lang="en-US" sz="1200" b="0" i="0" kern="1200" dirty="0">
                <a:solidFill>
                  <a:schemeClr val="tx1"/>
                </a:solidFill>
                <a:effectLst/>
                <a:highlight>
                  <a:srgbClr val="FFFF00"/>
                </a:highlight>
                <a:latin typeface="+mn-lt"/>
                <a:ea typeface="+mn-ea"/>
                <a:cs typeface="+mn-cs"/>
              </a:rPr>
            </a:br>
            <a:r>
              <a:rPr lang="en-US" sz="1200" b="0" i="0" kern="1200" dirty="0">
                <a:solidFill>
                  <a:schemeClr val="tx1"/>
                </a:solidFill>
                <a:effectLst/>
                <a:highlight>
                  <a:srgbClr val="FFFF00"/>
                </a:highlight>
                <a:latin typeface="+mn-lt"/>
                <a:ea typeface="+mn-ea"/>
                <a:cs typeface="+mn-cs"/>
              </a:rPr>
              <a:t>Most payment providers offer a variety of services. E.g. credit cards, debit cards and corporate payments. Integrating different kinds of payment types – credit cards, debit cards, Check, Wire Transfers </a:t>
            </a:r>
            <a:r>
              <a:rPr lang="en-US" sz="1200" b="0" i="0" kern="1200" dirty="0" err="1">
                <a:solidFill>
                  <a:schemeClr val="tx1"/>
                </a:solidFill>
                <a:effectLst/>
                <a:highlight>
                  <a:srgbClr val="FFFF00"/>
                </a:highlight>
                <a:latin typeface="+mn-lt"/>
                <a:ea typeface="+mn-ea"/>
                <a:cs typeface="+mn-cs"/>
              </a:rPr>
              <a:t>etc</a:t>
            </a:r>
            <a:r>
              <a:rPr lang="en-US" sz="1200" b="0" i="0" kern="1200" dirty="0">
                <a:solidFill>
                  <a:schemeClr val="tx1"/>
                </a:solidFill>
                <a:effectLst/>
                <a:highlight>
                  <a:srgbClr val="FFFF00"/>
                </a:highlight>
                <a:latin typeface="+mn-lt"/>
                <a:ea typeface="+mn-ea"/>
                <a:cs typeface="+mn-cs"/>
              </a:rPr>
              <a:t> into one centralized payment platform. This helps with internal efficiencies (</a:t>
            </a:r>
            <a:r>
              <a:rPr lang="en-US" sz="1200" b="0" i="0" kern="1200" dirty="0" err="1">
                <a:solidFill>
                  <a:schemeClr val="tx1"/>
                </a:solidFill>
                <a:effectLst/>
                <a:highlight>
                  <a:srgbClr val="FFFF00"/>
                </a:highlight>
                <a:latin typeface="+mn-lt"/>
                <a:ea typeface="+mn-ea"/>
                <a:cs typeface="+mn-cs"/>
              </a:rPr>
              <a:t>e.g</a:t>
            </a:r>
            <a:r>
              <a:rPr lang="en-US" sz="1200" b="0" i="0" kern="1200" dirty="0">
                <a:solidFill>
                  <a:schemeClr val="tx1"/>
                </a:solidFill>
                <a:effectLst/>
                <a:highlight>
                  <a:srgbClr val="FFFF00"/>
                </a:highlight>
                <a:latin typeface="+mn-lt"/>
                <a:ea typeface="+mn-ea"/>
                <a:cs typeface="+mn-cs"/>
              </a:rPr>
              <a:t> collapsing redundant functions such as fraud, risk scoring, reconciliation, reporting into one platform) but also with external services offered to merchants (e.g. forecasting, analytics </a:t>
            </a:r>
            <a:r>
              <a:rPr lang="en-US" sz="1200" b="0" i="0" kern="1200" dirty="0" err="1">
                <a:solidFill>
                  <a:schemeClr val="tx1"/>
                </a:solidFill>
                <a:effectLst/>
                <a:highlight>
                  <a:srgbClr val="FFFF00"/>
                </a:highlight>
                <a:latin typeface="+mn-lt"/>
                <a:ea typeface="+mn-ea"/>
                <a:cs typeface="+mn-cs"/>
              </a:rPr>
              <a:t>etc</a:t>
            </a:r>
            <a:r>
              <a:rPr lang="en-US" sz="1200" b="0" i="0" kern="1200" dirty="0">
                <a:solidFill>
                  <a:schemeClr val="tx1"/>
                </a:solidFill>
                <a:effectLst/>
                <a:highlight>
                  <a:srgbClr val="FFFF00"/>
                </a:highlight>
                <a:latin typeface="+mn-lt"/>
                <a:ea typeface="+mn-ea"/>
                <a:cs typeface="+mn-cs"/>
              </a:rPr>
              <a:t>).</a:t>
            </a:r>
          </a:p>
          <a:p>
            <a:r>
              <a:rPr lang="en-US" sz="1200" b="1" i="0" kern="1200" dirty="0">
                <a:solidFill>
                  <a:schemeClr val="tx1"/>
                </a:solidFill>
                <a:effectLst/>
                <a:highlight>
                  <a:srgbClr val="FFFF00"/>
                </a:highlight>
                <a:latin typeface="+mn-lt"/>
                <a:ea typeface="+mn-ea"/>
                <a:cs typeface="+mn-cs"/>
              </a:rPr>
              <a:t>Detect Payments Fraud</a:t>
            </a:r>
            <a:br>
              <a:rPr lang="en-US" sz="1200" b="1" i="0" kern="1200" dirty="0">
                <a:solidFill>
                  <a:schemeClr val="tx1"/>
                </a:solidFill>
                <a:effectLst/>
                <a:highlight>
                  <a:srgbClr val="FFFF00"/>
                </a:highlight>
                <a:latin typeface="+mn-lt"/>
                <a:ea typeface="+mn-ea"/>
                <a:cs typeface="+mn-cs"/>
              </a:rPr>
            </a:br>
            <a:r>
              <a:rPr lang="en-US" sz="1200" b="0" i="0" kern="1200" dirty="0">
                <a:solidFill>
                  <a:schemeClr val="tx1"/>
                </a:solidFill>
                <a:effectLst/>
                <a:highlight>
                  <a:srgbClr val="FFFF00"/>
                </a:highlight>
                <a:latin typeface="+mn-lt"/>
                <a:ea typeface="+mn-ea"/>
                <a:cs typeface="+mn-cs"/>
              </a:rPr>
              <a:t>Big Data is dramatically changing that approach with advanced analytic solutions that are powerful and fast enough to detect fraud in real time but also build models based on historical data (and deep learning) to proactively identify risks.</a:t>
            </a:r>
          </a:p>
          <a:p>
            <a:r>
              <a:rPr lang="en-US" sz="1200" b="1" i="0" kern="1200" dirty="0">
                <a:solidFill>
                  <a:schemeClr val="tx1"/>
                </a:solidFill>
                <a:effectLst/>
                <a:highlight>
                  <a:srgbClr val="FFFF00"/>
                </a:highlight>
                <a:latin typeface="+mn-lt"/>
                <a:ea typeface="+mn-ea"/>
                <a:cs typeface="+mn-cs"/>
              </a:rPr>
              <a:t>Risk Scoring of Payments in Realtime &amp; Batch </a:t>
            </a:r>
            <a:br>
              <a:rPr lang="en-US" sz="1200" b="0" i="0" kern="1200" dirty="0">
                <a:solidFill>
                  <a:schemeClr val="tx1"/>
                </a:solidFill>
                <a:effectLst/>
                <a:highlight>
                  <a:srgbClr val="FFFF00"/>
                </a:highlight>
                <a:latin typeface="+mn-lt"/>
                <a:ea typeface="+mn-ea"/>
                <a:cs typeface="+mn-cs"/>
              </a:rPr>
            </a:br>
            <a:r>
              <a:rPr lang="en-US" sz="1200" b="0" i="0" kern="1200" dirty="0">
                <a:solidFill>
                  <a:schemeClr val="tx1"/>
                </a:solidFill>
                <a:effectLst/>
                <a:highlight>
                  <a:srgbClr val="FFFF00"/>
                </a:highlight>
                <a:latin typeface="+mn-lt"/>
                <a:ea typeface="+mn-ea"/>
                <a:cs typeface="+mn-cs"/>
              </a:rPr>
              <a:t>Payment Providers assess the risk score of transactions in </a:t>
            </a:r>
            <a:r>
              <a:rPr lang="en-US" sz="1200" b="0" i="0" kern="1200" dirty="0" err="1">
                <a:solidFill>
                  <a:schemeClr val="tx1"/>
                </a:solidFill>
                <a:effectLst/>
                <a:highlight>
                  <a:srgbClr val="FFFF00"/>
                </a:highlight>
                <a:latin typeface="+mn-lt"/>
                <a:ea typeface="+mn-ea"/>
                <a:cs typeface="+mn-cs"/>
              </a:rPr>
              <a:t>realtime</a:t>
            </a:r>
            <a:r>
              <a:rPr lang="en-US" sz="1200" b="0" i="0" kern="1200" dirty="0">
                <a:solidFill>
                  <a:schemeClr val="tx1"/>
                </a:solidFill>
                <a:effectLst/>
                <a:highlight>
                  <a:srgbClr val="FFFF00"/>
                </a:highlight>
                <a:latin typeface="+mn-lt"/>
                <a:ea typeface="+mn-ea"/>
                <a:cs typeface="+mn-cs"/>
              </a:rPr>
              <a:t> depending upon various attributes (e.g. Consumer’s country of origin, IP Address </a:t>
            </a:r>
            <a:r>
              <a:rPr lang="en-US" sz="1200" b="0" i="0" kern="1200" dirty="0" err="1">
                <a:solidFill>
                  <a:schemeClr val="tx1"/>
                </a:solidFill>
                <a:effectLst/>
                <a:highlight>
                  <a:srgbClr val="FFFF00"/>
                </a:highlight>
                <a:latin typeface="+mn-lt"/>
                <a:ea typeface="+mn-ea"/>
                <a:cs typeface="+mn-cs"/>
              </a:rPr>
              <a:t>etc</a:t>
            </a:r>
            <a:r>
              <a:rPr lang="en-US" sz="1200" b="0" i="0" kern="1200" dirty="0">
                <a:solidFill>
                  <a:schemeClr val="tx1"/>
                </a:solidFill>
                <a:effectLst/>
                <a:highlight>
                  <a:srgbClr val="FFFF00"/>
                </a:highlight>
                <a:latin typeface="+mn-lt"/>
                <a:ea typeface="+mn-ea"/>
                <a:cs typeface="+mn-cs"/>
              </a:rPr>
              <a:t>). Big Data enables these attributes to become granular by helping support advanced statistical techniques to incorporate behavioral (e.g. transaction is out of normal behavior for a consumers buying patterns), temporal and spatial techniques.</a:t>
            </a:r>
          </a:p>
          <a:p>
            <a:r>
              <a:rPr lang="en-US" sz="1200" b="1" i="0" kern="1200" dirty="0">
                <a:solidFill>
                  <a:schemeClr val="tx1"/>
                </a:solidFill>
                <a:effectLst/>
                <a:highlight>
                  <a:srgbClr val="FFFF00"/>
                </a:highlight>
                <a:latin typeface="+mn-lt"/>
                <a:ea typeface="+mn-ea"/>
                <a:cs typeface="+mn-cs"/>
              </a:rPr>
              <a:t>Detect Payments Money Laundering (AML)</a:t>
            </a:r>
            <a:br>
              <a:rPr lang="en-US" sz="1200" b="0" i="0" kern="1200" dirty="0">
                <a:solidFill>
                  <a:schemeClr val="tx1"/>
                </a:solidFill>
                <a:effectLst/>
                <a:highlight>
                  <a:srgbClr val="FFFF00"/>
                </a:highlight>
                <a:latin typeface="+mn-lt"/>
                <a:ea typeface="+mn-ea"/>
                <a:cs typeface="+mn-cs"/>
              </a:rPr>
            </a:br>
            <a:r>
              <a:rPr lang="en-US" sz="1200" b="0" i="0" kern="1200" dirty="0">
                <a:solidFill>
                  <a:schemeClr val="tx1"/>
                </a:solidFill>
                <a:effectLst/>
                <a:highlight>
                  <a:srgbClr val="FFFF00"/>
                </a:highlight>
                <a:latin typeface="+mn-lt"/>
                <a:ea typeface="+mn-ea"/>
                <a:cs typeface="+mn-cs"/>
              </a:rPr>
              <a:t>A range of Big Data techniques are being deployed  to detect money laundering disguised as legitimate payments.</a:t>
            </a:r>
          </a:p>
          <a:p>
            <a:endParaRPr lang="en-US" dirty="0"/>
          </a:p>
        </p:txBody>
      </p:sp>
      <p:sp>
        <p:nvSpPr>
          <p:cNvPr id="4" name="Slide Number Placeholder 3"/>
          <p:cNvSpPr>
            <a:spLocks noGrp="1"/>
          </p:cNvSpPr>
          <p:nvPr>
            <p:ph type="sldNum" sz="quarter" idx="5"/>
          </p:nvPr>
        </p:nvSpPr>
        <p:spPr/>
        <p:txBody>
          <a:bodyPr/>
          <a:lstStyle/>
          <a:p>
            <a:fld id="{66C78BF8-2E67-6C4A-A36E-383394337820}" type="slidenum">
              <a:rPr lang="en-US" smtClean="0"/>
              <a:t>12</a:t>
            </a:fld>
            <a:endParaRPr lang="en-US"/>
          </a:p>
        </p:txBody>
      </p:sp>
    </p:spTree>
    <p:extLst>
      <p:ext uri="{BB962C8B-B14F-4D97-AF65-F5344CB8AC3E}">
        <p14:creationId xmlns:p14="http://schemas.microsoft.com/office/powerpoint/2010/main" val="3001398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Appling analytics to the portfolio can gain lenders additional insights of where and why you are profitable and where and why losses occur.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ighlight>
                  <a:srgbClr val="FFFF00"/>
                </a:highlight>
              </a:rPr>
              <a:t>Christian: Predictive analytics can help view payment data to see who you want to approve.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ighlight>
                  <a:srgbClr val="FFFF00"/>
                </a:highlight>
              </a:rPr>
              <a:t>So John, can you highlight how payment data can be leveraged?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r>
              <a:rPr lang="en-US" sz="1200" dirty="0"/>
              <a:t>John: </a:t>
            </a:r>
            <a:r>
              <a:rPr lang="en-US" sz="1200" b="0" i="0" kern="1200" dirty="0">
                <a:solidFill>
                  <a:schemeClr val="tx1"/>
                </a:solidFill>
                <a:effectLst/>
                <a:latin typeface="+mn-lt"/>
                <a:ea typeface="+mn-ea"/>
                <a:cs typeface="+mn-cs"/>
              </a:rPr>
              <a:t>Predicative analytics - data is your most valuable asset. Discuss in general what we can glean from the wealth of data we collect.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6C78BF8-2E67-6C4A-A36E-383394337820}" type="slidenum">
              <a:rPr lang="en-US" smtClean="0"/>
              <a:t>13</a:t>
            </a:fld>
            <a:endParaRPr lang="en-US"/>
          </a:p>
        </p:txBody>
      </p:sp>
    </p:spTree>
    <p:extLst>
      <p:ext uri="{BB962C8B-B14F-4D97-AF65-F5344CB8AC3E}">
        <p14:creationId xmlns:p14="http://schemas.microsoft.com/office/powerpoint/2010/main" val="300852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78BF8-2E67-6C4A-A36E-383394337820}" type="slidenum">
              <a:rPr lang="en-US" smtClean="0"/>
              <a:t>14</a:t>
            </a:fld>
            <a:endParaRPr lang="en-US"/>
          </a:p>
        </p:txBody>
      </p:sp>
    </p:spTree>
    <p:extLst>
      <p:ext uri="{BB962C8B-B14F-4D97-AF65-F5344CB8AC3E}">
        <p14:creationId xmlns:p14="http://schemas.microsoft.com/office/powerpoint/2010/main" val="1665670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LaaS  automates processes (and improve credit decisions, provides alternative credit scoring options, </a:t>
            </a:r>
            <a:r>
              <a:rPr lang="en-US" dirty="0"/>
              <a:t>and automates roll out of credit scoring and regulatory upgrades)</a:t>
            </a:r>
            <a:endParaRPr lang="en-US" sz="1200" dirty="0"/>
          </a:p>
          <a:p>
            <a:pPr marL="171450" indent="-171450">
              <a:buFont typeface="Arial" panose="020B0604020202020204" pitchFamily="34" charset="0"/>
              <a:buChar char="•"/>
            </a:pPr>
            <a:r>
              <a:rPr lang="en-US" sz="1200" dirty="0"/>
              <a:t>Turnkey approaches with machine learning incorporate natural language chat and chatbots</a:t>
            </a:r>
          </a:p>
          <a:p>
            <a:pPr marL="171450" indent="-171450">
              <a:buFont typeface="Arial" panose="020B0604020202020204" pitchFamily="34" charset="0"/>
              <a:buChar char="•"/>
            </a:pPr>
            <a:endParaRPr lang="en-US" sz="1200" dirty="0"/>
          </a:p>
          <a:p>
            <a:pPr marL="0" indent="0">
              <a:buFont typeface="Arial" panose="020B0604020202020204" pitchFamily="34" charset="0"/>
              <a:buNone/>
            </a:pPr>
            <a:endParaRPr lang="en-US" sz="1200" dirty="0">
              <a:highlight>
                <a:srgbClr val="FFFF00"/>
              </a:highlight>
            </a:endParaRPr>
          </a:p>
          <a:p>
            <a:pPr marL="0" indent="0">
              <a:buFont typeface="Arial" panose="020B0604020202020204" pitchFamily="34" charset="0"/>
              <a:buNone/>
            </a:pPr>
            <a:r>
              <a:rPr lang="en-US" sz="1200" dirty="0">
                <a:highlight>
                  <a:srgbClr val="FFFF00"/>
                </a:highlight>
              </a:rPr>
              <a:t>Christian: John, what trends are you seeing in lending platform UI/UX design that provide a richer user experience?</a:t>
            </a:r>
          </a:p>
          <a:p>
            <a:pPr marL="0" indent="0">
              <a:buFont typeface="Arial" panose="020B0604020202020204" pitchFamily="34" charset="0"/>
              <a:buNone/>
            </a:pPr>
            <a:r>
              <a:rPr lang="en-US" sz="1200" dirty="0"/>
              <a:t>John – discuss </a:t>
            </a:r>
          </a:p>
          <a:p>
            <a:pPr marL="171450" indent="-171450">
              <a:buFont typeface="Arial" panose="020B0604020202020204" pitchFamily="34" charset="0"/>
              <a:buChar char="•"/>
            </a:pPr>
            <a:r>
              <a:rPr lang="en-US" sz="1200" dirty="0"/>
              <a:t>the importance of omni-channel delivery and mobile-first design</a:t>
            </a:r>
          </a:p>
          <a:p>
            <a:pPr marL="171450" indent="-171450">
              <a:buFont typeface="Arial" panose="020B0604020202020204" pitchFamily="34" charset="0"/>
              <a:buChar char="•"/>
            </a:pPr>
            <a:r>
              <a:rPr lang="en-US" sz="1200" dirty="0"/>
              <a:t>Providing a mobile-only payment experience reduces friction</a:t>
            </a:r>
          </a:p>
          <a:p>
            <a:pPr marL="171450" indent="-171450">
              <a:buFont typeface="Arial" panose="020B0604020202020204" pitchFamily="34" charset="0"/>
              <a:buChar char="•"/>
            </a:pPr>
            <a:r>
              <a:rPr lang="en-US" sz="1200" dirty="0"/>
              <a:t>Redesign and enhance the digital experience for your customers to provide a simple frictionless 3 step flow</a:t>
            </a:r>
            <a:endParaRPr lang="en-US" dirty="0"/>
          </a:p>
          <a:p>
            <a:pPr marL="171450" indent="-171450">
              <a:buFont typeface="Arial" panose="020B0604020202020204" pitchFamily="34" charset="0"/>
              <a:buChar char="•"/>
            </a:pPr>
            <a:r>
              <a:rPr lang="en-US" dirty="0"/>
              <a:t>Talk about user engagement  </a:t>
            </a:r>
          </a:p>
          <a:p>
            <a:pPr marL="171450" indent="-171450">
              <a:buFont typeface="Arial" panose="020B0604020202020204" pitchFamily="34" charset="0"/>
              <a:buChar char="•"/>
            </a:pPr>
            <a:r>
              <a:rPr lang="en-US" dirty="0"/>
              <a:t>Talk about the expanded payment options - discuss the standard options then discuss apple pay, android, RTP, Venmo, etc.</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6C78BF8-2E67-6C4A-A36E-383394337820}" type="slidenum">
              <a:rPr lang="en-US" smtClean="0"/>
              <a:t>15</a:t>
            </a:fld>
            <a:endParaRPr lang="en-US"/>
          </a:p>
        </p:txBody>
      </p:sp>
    </p:spTree>
    <p:extLst>
      <p:ext uri="{BB962C8B-B14F-4D97-AF65-F5344CB8AC3E}">
        <p14:creationId xmlns:p14="http://schemas.microsoft.com/office/powerpoint/2010/main" val="63782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78BF8-2E67-6C4A-A36E-383394337820}" type="slidenum">
              <a:rPr lang="en-US" smtClean="0"/>
              <a:t>16</a:t>
            </a:fld>
            <a:endParaRPr lang="en-US"/>
          </a:p>
        </p:txBody>
      </p:sp>
    </p:spTree>
    <p:extLst>
      <p:ext uri="{BB962C8B-B14F-4D97-AF65-F5344CB8AC3E}">
        <p14:creationId xmlns:p14="http://schemas.microsoft.com/office/powerpoint/2010/main" val="3016908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78BF8-2E67-6C4A-A36E-383394337820}" type="slidenum">
              <a:rPr lang="en-US" smtClean="0"/>
              <a:t>17</a:t>
            </a:fld>
            <a:endParaRPr lang="en-US"/>
          </a:p>
        </p:txBody>
      </p:sp>
    </p:spTree>
    <p:extLst>
      <p:ext uri="{BB962C8B-B14F-4D97-AF65-F5344CB8AC3E}">
        <p14:creationId xmlns:p14="http://schemas.microsoft.com/office/powerpoint/2010/main" val="1872500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In addition to auto loans</a:t>
            </a:r>
            <a:r>
              <a:rPr lang="en-US" sz="1200" b="0" i="0" kern="1200">
                <a:solidFill>
                  <a:schemeClr val="tx1"/>
                </a:solidFill>
                <a:effectLst/>
                <a:latin typeface="+mn-lt"/>
                <a:ea typeface="+mn-ea"/>
                <a:cs typeface="+mn-cs"/>
              </a:rPr>
              <a:t>, more </a:t>
            </a:r>
            <a:r>
              <a:rPr lang="en-US" sz="1200" b="0" i="0" kern="1200" dirty="0">
                <a:solidFill>
                  <a:schemeClr val="tx1"/>
                </a:solidFill>
                <a:effectLst/>
                <a:latin typeface="+mn-lt"/>
                <a:ea typeface="+mn-ea"/>
                <a:cs typeface="+mn-cs"/>
              </a:rPr>
              <a:t>millennials are taking on personal </a:t>
            </a:r>
            <a:r>
              <a:rPr lang="en-US" sz="1200" b="0" i="0" kern="1200">
                <a:solidFill>
                  <a:schemeClr val="tx1"/>
                </a:solidFill>
                <a:effectLst/>
                <a:latin typeface="+mn-lt"/>
                <a:ea typeface="+mn-ea"/>
                <a:cs typeface="+mn-cs"/>
              </a:rPr>
              <a:t>loans to </a:t>
            </a:r>
            <a:r>
              <a:rPr lang="en-US" sz="1200" b="0" i="0" kern="1200" dirty="0">
                <a:solidFill>
                  <a:schemeClr val="tx1"/>
                </a:solidFill>
                <a:effectLst/>
                <a:latin typeface="+mn-lt"/>
                <a:ea typeface="+mn-ea"/>
                <a:cs typeface="+mn-cs"/>
              </a:rPr>
              <a:t>fund things like moves and weddings and to build their credit scores</a:t>
            </a:r>
            <a:endParaRPr lang="en-US" dirty="0"/>
          </a:p>
        </p:txBody>
      </p:sp>
      <p:sp>
        <p:nvSpPr>
          <p:cNvPr id="4" name="Slide Number Placeholder 3"/>
          <p:cNvSpPr>
            <a:spLocks noGrp="1"/>
          </p:cNvSpPr>
          <p:nvPr>
            <p:ph type="sldNum" sz="quarter" idx="5"/>
          </p:nvPr>
        </p:nvSpPr>
        <p:spPr/>
        <p:txBody>
          <a:bodyPr/>
          <a:lstStyle/>
          <a:p>
            <a:fld id="{66C78BF8-2E67-6C4A-A36E-383394337820}" type="slidenum">
              <a:rPr lang="en-US" smtClean="0"/>
              <a:t>18</a:t>
            </a:fld>
            <a:endParaRPr lang="en-US"/>
          </a:p>
        </p:txBody>
      </p:sp>
    </p:spTree>
    <p:extLst>
      <p:ext uri="{BB962C8B-B14F-4D97-AF65-F5344CB8AC3E}">
        <p14:creationId xmlns:p14="http://schemas.microsoft.com/office/powerpoint/2010/main" val="2456646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slide addresses </a:t>
            </a:r>
            <a:r>
              <a:rPr lang="en-US" sz="1200" dirty="0"/>
              <a:t>what lenders, dealers and retailers can learn from the data. </a:t>
            </a:r>
            <a:r>
              <a:rPr lang="en-US" dirty="0"/>
              <a:t>What are you doing to serve this market? 90% of this demographic has mobile phones. How can we leverage that?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Helvetica" panose="020B0604020202020204" pitchFamily="34" charset="0"/>
              <a:cs typeface="Helvetica"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latin typeface="Helvetica" panose="020B0604020202020204" pitchFamily="34" charset="0"/>
                <a:cs typeface="Helvetica" panose="020B0604020202020204" pitchFamily="34" charset="0"/>
              </a:rPr>
              <a:t>Americans spend 20% of their waking hours on a mobile device. However, mobile penetration in the auto-lending industry is only 5%.</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ighlight>
                  <a:srgbClr val="FFFF00"/>
                </a:highlight>
              </a:rPr>
              <a:t>Christian: John, can you expand more on specific features payment platforms are planning to cater to this demographic?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highlight>
                <a:srgbClr val="FFFF00"/>
              </a:highlight>
            </a:endParaRPr>
          </a:p>
          <a:p>
            <a:r>
              <a:rPr lang="en-US" sz="1200" dirty="0"/>
              <a:t>John – to discuss </a:t>
            </a:r>
          </a:p>
          <a:p>
            <a:pPr marL="228600" indent="-228600">
              <a:buAutoNum type="arabicPeriod"/>
            </a:pPr>
            <a:r>
              <a:rPr lang="en-US" sz="1200" dirty="0"/>
              <a:t>The user experience, </a:t>
            </a:r>
            <a:r>
              <a:rPr lang="en-US" sz="1200" b="0" i="0" kern="1200" dirty="0">
                <a:solidFill>
                  <a:schemeClr val="tx1"/>
                </a:solidFill>
                <a:effectLst/>
                <a:latin typeface="+mn-lt"/>
                <a:ea typeface="+mn-ea"/>
                <a:cs typeface="+mn-cs"/>
              </a:rPr>
              <a:t>with expanded payment options; </a:t>
            </a:r>
          </a:p>
          <a:p>
            <a:pPr marL="228600" indent="-228600">
              <a:buAutoNum type="arabicPeriod"/>
            </a:pPr>
            <a:r>
              <a:rPr lang="en-US" sz="1200" b="0" i="0" kern="1200" dirty="0">
                <a:solidFill>
                  <a:schemeClr val="tx1"/>
                </a:solidFill>
                <a:effectLst/>
                <a:latin typeface="+mn-lt"/>
                <a:ea typeface="+mn-ea"/>
                <a:cs typeface="+mn-cs"/>
              </a:rPr>
              <a:t>Talk about the standard options then discuss apple wallet, google pay, RTP, Venmo, etc.</a:t>
            </a:r>
          </a:p>
          <a:p>
            <a:r>
              <a:rPr lang="en-US" sz="1200" b="0" i="0" kern="1200" dirty="0">
                <a:solidFill>
                  <a:schemeClr val="tx1"/>
                </a:solidFill>
                <a:effectLst/>
                <a:latin typeface="+mn-lt"/>
                <a:ea typeface="+mn-ea"/>
                <a:cs typeface="+mn-cs"/>
              </a:rPr>
              <a:t>3.   Address features like natural language chat and Alexa affect (and chatbots) and the role this plays in consumer lending</a:t>
            </a:r>
          </a:p>
        </p:txBody>
      </p:sp>
      <p:sp>
        <p:nvSpPr>
          <p:cNvPr id="4" name="Slide Number Placeholder 3"/>
          <p:cNvSpPr>
            <a:spLocks noGrp="1"/>
          </p:cNvSpPr>
          <p:nvPr>
            <p:ph type="sldNum" sz="quarter" idx="5"/>
          </p:nvPr>
        </p:nvSpPr>
        <p:spPr/>
        <p:txBody>
          <a:bodyPr/>
          <a:lstStyle/>
          <a:p>
            <a:fld id="{66C78BF8-2E67-6C4A-A36E-383394337820}" type="slidenum">
              <a:rPr lang="en-US" smtClean="0"/>
              <a:t>19</a:t>
            </a:fld>
            <a:endParaRPr lang="en-US"/>
          </a:p>
        </p:txBody>
      </p:sp>
    </p:spTree>
    <p:extLst>
      <p:ext uri="{BB962C8B-B14F-4D97-AF65-F5344CB8AC3E}">
        <p14:creationId xmlns:p14="http://schemas.microsoft.com/office/powerpoint/2010/main" val="2000880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78BF8-2E67-6C4A-A36E-383394337820}" type="slidenum">
              <a:rPr lang="en-US" smtClean="0"/>
              <a:t>20</a:t>
            </a:fld>
            <a:endParaRPr lang="en-US"/>
          </a:p>
        </p:txBody>
      </p:sp>
    </p:spTree>
    <p:extLst>
      <p:ext uri="{BB962C8B-B14F-4D97-AF65-F5344CB8AC3E}">
        <p14:creationId xmlns:p14="http://schemas.microsoft.com/office/powerpoint/2010/main" val="1107464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tell our phones “Ok Google, get me directions to the nearest golf course.” Then Google will tell us “you will arrive in 10 minutes but the course doesn’t open for another 30 minutes.”</a:t>
            </a:r>
          </a:p>
          <a:p>
            <a:endParaRPr lang="en-US" sz="1050" dirty="0"/>
          </a:p>
          <a:p>
            <a:r>
              <a:rPr lang="en-US" sz="1050" dirty="0">
                <a:highlight>
                  <a:srgbClr val="FFFF00"/>
                </a:highlight>
              </a:rPr>
              <a:t>Christian: So John, can you give us examples of what consumers will be receiving as text messages from their payment providers?</a:t>
            </a:r>
            <a:br>
              <a:rPr lang="en-US" sz="1050" dirty="0">
                <a:highlight>
                  <a:srgbClr val="FFFF00"/>
                </a:highlight>
              </a:rPr>
            </a:br>
            <a:endParaRPr lang="en-US" sz="1050" dirty="0"/>
          </a:p>
          <a:p>
            <a:r>
              <a:rPr lang="en-US" sz="1050" dirty="0"/>
              <a:t>John – go to next slide</a:t>
            </a:r>
            <a:endParaRPr lang="en-US" dirty="0"/>
          </a:p>
        </p:txBody>
      </p:sp>
      <p:sp>
        <p:nvSpPr>
          <p:cNvPr id="4" name="Slide Number Placeholder 3"/>
          <p:cNvSpPr>
            <a:spLocks noGrp="1"/>
          </p:cNvSpPr>
          <p:nvPr>
            <p:ph type="sldNum" sz="quarter" idx="5"/>
          </p:nvPr>
        </p:nvSpPr>
        <p:spPr/>
        <p:txBody>
          <a:bodyPr/>
          <a:lstStyle/>
          <a:p>
            <a:fld id="{66C78BF8-2E67-6C4A-A36E-383394337820}" type="slidenum">
              <a:rPr lang="en-US" smtClean="0"/>
              <a:t>21</a:t>
            </a:fld>
            <a:endParaRPr lang="en-US"/>
          </a:p>
        </p:txBody>
      </p:sp>
    </p:spTree>
    <p:extLst>
      <p:ext uri="{BB962C8B-B14F-4D97-AF65-F5344CB8AC3E}">
        <p14:creationId xmlns:p14="http://schemas.microsoft.com/office/powerpoint/2010/main" val="1527931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C78BF8-2E67-6C4A-A36E-383394337820}" type="slidenum">
              <a:rPr lang="en-US" smtClean="0"/>
              <a:t>2</a:t>
            </a:fld>
            <a:endParaRPr lang="en-US"/>
          </a:p>
        </p:txBody>
      </p:sp>
    </p:spTree>
    <p:extLst>
      <p:ext uri="{BB962C8B-B14F-4D97-AF65-F5344CB8AC3E}">
        <p14:creationId xmlns:p14="http://schemas.microsoft.com/office/powerpoint/2010/main" val="3287836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John to present this slide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Presentment is all about moving away from paper.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Doing presentment on mobile phones can accelerate more on-time payments.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will allow us to present the amount due on mobile - integrated with reminders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ighlight>
                  <a:srgbClr val="FFFF00"/>
                </a:highlight>
              </a:rPr>
              <a:t>Christian: John, today we have multiple solutions to send messages (Solutions By text) and for providing a mobile wallet solution (like </a:t>
            </a:r>
            <a:r>
              <a:rPr lang="en-US" dirty="0" err="1">
                <a:highlight>
                  <a:srgbClr val="FFFF00"/>
                </a:highlight>
              </a:rPr>
              <a:t>Walletron</a:t>
            </a:r>
            <a:r>
              <a:rPr lang="en-US" dirty="0">
                <a:highlight>
                  <a:srgbClr val="FFFF00"/>
                </a:highlight>
              </a:rPr>
              <a:t>). How can a single solution that brings all this together benefit lenders?</a:t>
            </a:r>
            <a:endParaRPr lang="en-US" sz="1200" b="0" i="0" kern="1200" dirty="0">
              <a:solidFill>
                <a:schemeClr val="tx1"/>
              </a:solidFill>
              <a:effectLst/>
              <a:highlight>
                <a:srgbClr val="FFFF00"/>
              </a:highligh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6C78BF8-2E67-6C4A-A36E-383394337820}" type="slidenum">
              <a:rPr lang="en-US" smtClean="0"/>
              <a:t>22</a:t>
            </a:fld>
            <a:endParaRPr lang="en-US"/>
          </a:p>
        </p:txBody>
      </p:sp>
    </p:spTree>
    <p:extLst>
      <p:ext uri="{BB962C8B-B14F-4D97-AF65-F5344CB8AC3E}">
        <p14:creationId xmlns:p14="http://schemas.microsoft.com/office/powerpoint/2010/main" val="2644971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78BF8-2E67-6C4A-A36E-383394337820}" type="slidenum">
              <a:rPr lang="en-US" smtClean="0"/>
              <a:t>23</a:t>
            </a:fld>
            <a:endParaRPr lang="en-US"/>
          </a:p>
        </p:txBody>
      </p:sp>
    </p:spTree>
    <p:extLst>
      <p:ext uri="{BB962C8B-B14F-4D97-AF65-F5344CB8AC3E}">
        <p14:creationId xmlns:p14="http://schemas.microsoft.com/office/powerpoint/2010/main" val="1198156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450"/>
              </a:spcAft>
              <a:buClr>
                <a:srgbClr val="00B0F0"/>
              </a:buClr>
            </a:pPr>
            <a:r>
              <a:rPr lang="en-US" dirty="0"/>
              <a:t>From a PWC 2017 report titled FinTech’s growing experience on financial services https://www.pwc.com/jg/en/publications/pwc-global-fintech-report-17.3.17-final.pdf</a:t>
            </a:r>
          </a:p>
          <a:p>
            <a:pPr>
              <a:spcBef>
                <a:spcPts val="1200"/>
              </a:spcBef>
              <a:spcAft>
                <a:spcPts val="450"/>
              </a:spcAft>
              <a:buClr>
                <a:srgbClr val="00B0F0"/>
              </a:buClr>
            </a:pPr>
            <a:r>
              <a:rPr lang="en-US" dirty="0"/>
              <a:t>Companies are putting their spotlight on emergent technologies. Innovators excel at providing products that make existing user experiences better. These developments include technologies such as enhanced biometric security, natural language searches, and chatbots. As they adopt these solutions, they are not only focusing on enhancing client service but also on improving efficiency, reducing costs, increasing security, and making processes more agile.</a:t>
            </a:r>
          </a:p>
        </p:txBody>
      </p:sp>
      <p:sp>
        <p:nvSpPr>
          <p:cNvPr id="4" name="Slide Number Placeholder 3"/>
          <p:cNvSpPr>
            <a:spLocks noGrp="1"/>
          </p:cNvSpPr>
          <p:nvPr>
            <p:ph type="sldNum" sz="quarter" idx="10"/>
          </p:nvPr>
        </p:nvSpPr>
        <p:spPr/>
        <p:txBody>
          <a:bodyPr/>
          <a:lstStyle/>
          <a:p>
            <a:fld id="{66C78BF8-2E67-6C4A-A36E-383394337820}" type="slidenum">
              <a:rPr lang="en-US" smtClean="0"/>
              <a:t>24</a:t>
            </a:fld>
            <a:endParaRPr lang="en-US"/>
          </a:p>
        </p:txBody>
      </p:sp>
    </p:spTree>
    <p:extLst>
      <p:ext uri="{BB962C8B-B14F-4D97-AF65-F5344CB8AC3E}">
        <p14:creationId xmlns:p14="http://schemas.microsoft.com/office/powerpoint/2010/main" val="2016951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78BF8-2E67-6C4A-A36E-383394337820}" type="slidenum">
              <a:rPr lang="en-US" smtClean="0"/>
              <a:t>25</a:t>
            </a:fld>
            <a:endParaRPr lang="en-US"/>
          </a:p>
        </p:txBody>
      </p:sp>
    </p:spTree>
    <p:extLst>
      <p:ext uri="{BB962C8B-B14F-4D97-AF65-F5344CB8AC3E}">
        <p14:creationId xmlns:p14="http://schemas.microsoft.com/office/powerpoint/2010/main" val="4144399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78BF8-2E67-6C4A-A36E-383394337820}" type="slidenum">
              <a:rPr lang="en-US" smtClean="0"/>
              <a:t>26</a:t>
            </a:fld>
            <a:endParaRPr lang="en-US"/>
          </a:p>
        </p:txBody>
      </p:sp>
    </p:spTree>
    <p:extLst>
      <p:ext uri="{BB962C8B-B14F-4D97-AF65-F5344CB8AC3E}">
        <p14:creationId xmlns:p14="http://schemas.microsoft.com/office/powerpoint/2010/main" val="2637989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450"/>
              </a:spcAft>
              <a:buClr>
                <a:srgbClr val="00B0F0"/>
              </a:buClr>
            </a:pPr>
            <a:endParaRPr lang="en-US" dirty="0"/>
          </a:p>
        </p:txBody>
      </p:sp>
      <p:sp>
        <p:nvSpPr>
          <p:cNvPr id="4" name="Slide Number Placeholder 3"/>
          <p:cNvSpPr>
            <a:spLocks noGrp="1"/>
          </p:cNvSpPr>
          <p:nvPr>
            <p:ph type="sldNum" sz="quarter" idx="10"/>
          </p:nvPr>
        </p:nvSpPr>
        <p:spPr/>
        <p:txBody>
          <a:bodyPr/>
          <a:lstStyle/>
          <a:p>
            <a:fld id="{66C78BF8-2E67-6C4A-A36E-383394337820}" type="slidenum">
              <a:rPr lang="en-US" smtClean="0"/>
              <a:t>27</a:t>
            </a:fld>
            <a:endParaRPr lang="en-US"/>
          </a:p>
        </p:txBody>
      </p:sp>
    </p:spTree>
    <p:extLst>
      <p:ext uri="{BB962C8B-B14F-4D97-AF65-F5344CB8AC3E}">
        <p14:creationId xmlns:p14="http://schemas.microsoft.com/office/powerpoint/2010/main" val="1660447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9037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78BF8-2E67-6C4A-A36E-383394337820}" type="slidenum">
              <a:rPr lang="en-US" smtClean="0"/>
              <a:t>29</a:t>
            </a:fld>
            <a:endParaRPr lang="en-US"/>
          </a:p>
        </p:txBody>
      </p:sp>
    </p:spTree>
    <p:extLst>
      <p:ext uri="{BB962C8B-B14F-4D97-AF65-F5344CB8AC3E}">
        <p14:creationId xmlns:p14="http://schemas.microsoft.com/office/powerpoint/2010/main" val="1897460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Value Propositions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Trusted</a:t>
            </a:r>
            <a:r>
              <a:rPr lang="en-US" dirty="0">
                <a:effectLst/>
              </a:rPr>
              <a:t>- Single partnership for processing all payment types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Reliable</a:t>
            </a:r>
            <a:r>
              <a:rPr lang="en-US" dirty="0">
                <a:effectLst/>
              </a:rPr>
              <a:t>- Enterprise-level uptime- Best-in-class security certifications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Transparent</a:t>
            </a:r>
            <a:r>
              <a:rPr lang="en-US" dirty="0">
                <a:effectLst/>
              </a:rPr>
              <a:t>- No hidden / confusing fees- Understand what's on your bill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Simple</a:t>
            </a:r>
            <a:r>
              <a:rPr lang="en-US" dirty="0">
                <a:effectLst/>
              </a:rPr>
              <a:t>- Intuitive user experiences remove friction from accepting payments- Easy integration options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endParaRPr>
          </a:p>
          <a:p>
            <a:pPr marL="171450" indent="-171450">
              <a:lnSpc>
                <a:spcPct val="110000"/>
              </a:lnSpc>
              <a:spcBef>
                <a:spcPts val="200"/>
              </a:spcBef>
              <a:spcAft>
                <a:spcPts val="200"/>
              </a:spcAft>
              <a:buClr>
                <a:srgbClr val="9BA5B5"/>
              </a:buClr>
              <a:buSzPct val="90000"/>
              <a:buFont typeface="Wingdings" pitchFamily="2" charset="2"/>
              <a:buChar char="§"/>
              <a:tabLst>
                <a:tab pos="169863" algn="l"/>
              </a:tabLst>
            </a:pPr>
            <a:r>
              <a:rPr lang="en-US" dirty="0">
                <a:solidFill>
                  <a:schemeClr val="tx1">
                    <a:lumMod val="65000"/>
                    <a:lumOff val="35000"/>
                  </a:schemeClr>
                </a:solidFill>
              </a:rPr>
              <a:t>Enterprise level uptime</a:t>
            </a:r>
          </a:p>
          <a:p>
            <a:pPr marL="171450" indent="-171450">
              <a:lnSpc>
                <a:spcPct val="110000"/>
              </a:lnSpc>
              <a:spcBef>
                <a:spcPts val="200"/>
              </a:spcBef>
              <a:spcAft>
                <a:spcPts val="200"/>
              </a:spcAft>
              <a:buClr>
                <a:srgbClr val="9BA5B5"/>
              </a:buClr>
              <a:buSzPct val="90000"/>
              <a:buFont typeface="Wingdings" pitchFamily="2" charset="2"/>
              <a:buChar char="§"/>
              <a:tabLst>
                <a:tab pos="169863" algn="l"/>
              </a:tabLst>
            </a:pPr>
            <a:r>
              <a:rPr lang="en-US" dirty="0">
                <a:solidFill>
                  <a:schemeClr val="tx1">
                    <a:lumMod val="65000"/>
                    <a:lumOff val="35000"/>
                  </a:schemeClr>
                </a:solidFill>
              </a:rPr>
              <a:t>Best-in-class security certifications</a:t>
            </a:r>
            <a:endParaRPr lang="en-US" dirty="0">
              <a:solidFill>
                <a:schemeClr val="tx1">
                  <a:lumMod val="65000"/>
                  <a:lumOff val="35000"/>
                </a:schemeClr>
              </a:solidFill>
              <a:sym typeface="Helvetica Neue"/>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endParaRPr>
          </a:p>
          <a:p>
            <a:pPr marL="0" lvl="0" indent="0">
              <a:spcBef>
                <a:spcPts val="0"/>
              </a:spcBef>
              <a:spcAft>
                <a:spcPts val="0"/>
              </a:spcAft>
              <a:buNone/>
            </a:pPr>
            <a:endParaRPr dirty="0"/>
          </a:p>
        </p:txBody>
      </p:sp>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4846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
            <a:r>
              <a:rPr lang="en-US" b="1" dirty="0">
                <a:effectLst/>
              </a:rPr>
              <a:t>Features</a:t>
            </a:r>
          </a:p>
          <a:p>
            <a:pPr fontAlgn="b"/>
            <a:r>
              <a:rPr lang="en-US" dirty="0">
                <a:effectLst/>
              </a:rPr>
              <a:t>-  debit processing</a:t>
            </a:r>
          </a:p>
          <a:p>
            <a:pPr marL="171450" indent="-171450" fontAlgn="b">
              <a:buFontTx/>
              <a:buChar char="-"/>
            </a:pPr>
            <a:r>
              <a:rPr lang="en-US" dirty="0">
                <a:effectLst/>
              </a:rPr>
              <a:t>ACH processing- national cash-acceptance network</a:t>
            </a:r>
          </a:p>
          <a:p>
            <a:pPr marL="171450" indent="-171450" fontAlgn="b">
              <a:buFontTx/>
              <a:buChar char="-"/>
            </a:pPr>
            <a:r>
              <a:rPr lang="en-US" dirty="0">
                <a:effectLst/>
              </a:rPr>
              <a:t>unified settlement / reconciliation process- PCI certified- ISO 27001 certified</a:t>
            </a:r>
          </a:p>
          <a:p>
            <a:pPr marL="171450" indent="-171450" fontAlgn="b">
              <a:buFontTx/>
              <a:buChar char="-"/>
            </a:pPr>
            <a:r>
              <a:rPr lang="en-US" dirty="0">
                <a:effectLst/>
              </a:rPr>
              <a:t>SSAE-18 audited</a:t>
            </a:r>
          </a:p>
          <a:p>
            <a:pPr marL="171450" indent="-171450" fontAlgn="b">
              <a:buFontTx/>
              <a:buChar char="-"/>
            </a:pPr>
            <a:r>
              <a:rPr lang="en-US" dirty="0">
                <a:effectLst/>
              </a:rPr>
              <a:t>SOC II Level 2 compliant</a:t>
            </a:r>
          </a:p>
          <a:p>
            <a:pPr marL="171450" indent="-171450" fontAlgn="b">
              <a:buFontTx/>
              <a:buChar char="-"/>
            </a:pPr>
            <a:r>
              <a:rPr lang="en-US" dirty="0">
                <a:effectLst/>
              </a:rPr>
              <a:t>get guaranteed receivables with cash payments</a:t>
            </a:r>
          </a:p>
          <a:p>
            <a:pPr marL="171450" indent="-171450" fontAlgn="b">
              <a:buFontTx/>
              <a:buChar char="-"/>
            </a:pPr>
            <a:r>
              <a:rPr lang="en-US" dirty="0">
                <a:effectLst/>
              </a:rPr>
              <a:t>one price plan per tender type- lower consumer fees than competitors</a:t>
            </a:r>
          </a:p>
          <a:p>
            <a:pPr marL="171450" indent="-171450" fontAlgn="b">
              <a:buFontTx/>
              <a:buChar char="-"/>
            </a:pPr>
            <a:r>
              <a:rPr lang="en-US" dirty="0">
                <a:effectLst/>
              </a:rPr>
              <a:t>mobile first- integrated with iOS/Android for saving payment details</a:t>
            </a:r>
          </a:p>
          <a:p>
            <a:pPr marL="171450" indent="-171450" fontAlgn="b">
              <a:buFontTx/>
              <a:buChar char="-"/>
            </a:pPr>
            <a:r>
              <a:rPr lang="en-US" dirty="0">
                <a:effectLst/>
              </a:rPr>
              <a:t>configurable SMS and push notifications to consumers for reminders</a:t>
            </a:r>
          </a:p>
          <a:p>
            <a:r>
              <a:rPr lang="en-US" dirty="0">
                <a:effectLst/>
              </a:rPr>
              <a:t>-  standalone and integrated technology options</a:t>
            </a:r>
            <a:endParaRPr lang="en-US" dirty="0">
              <a:solidFill>
                <a:schemeClr val="tx1">
                  <a:lumMod val="65000"/>
                  <a:lumOff val="35000"/>
                </a:schemeClr>
              </a:solidFill>
              <a:latin typeface="Helvetica" panose="020B0604020202020204" pitchFamily="34" charset="0"/>
              <a:cs typeface="+mn-cs"/>
              <a:sym typeface="Helvetica Neue"/>
            </a:endParaRPr>
          </a:p>
          <a:p>
            <a:endParaRPr lang="en-US" dirty="0"/>
          </a:p>
        </p:txBody>
      </p:sp>
      <p:sp>
        <p:nvSpPr>
          <p:cNvPr id="4" name="Slide Number Placeholder 3"/>
          <p:cNvSpPr>
            <a:spLocks noGrp="1"/>
          </p:cNvSpPr>
          <p:nvPr>
            <p:ph type="sldNum" sz="quarter" idx="10"/>
          </p:nvPr>
        </p:nvSpPr>
        <p:spPr/>
        <p:txBody>
          <a:bodyPr/>
          <a:lstStyle/>
          <a:p>
            <a:fld id="{66C78BF8-2E67-6C4A-A36E-383394337820}" type="slidenum">
              <a:rPr lang="en-US" smtClean="0"/>
              <a:pPr/>
              <a:t>31</a:t>
            </a:fld>
            <a:endParaRPr lang="en-US"/>
          </a:p>
        </p:txBody>
      </p:sp>
    </p:spTree>
    <p:extLst>
      <p:ext uri="{BB962C8B-B14F-4D97-AF65-F5344CB8AC3E}">
        <p14:creationId xmlns:p14="http://schemas.microsoft.com/office/powerpoint/2010/main" val="2160363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this data mean for auto lenders?</a:t>
            </a:r>
          </a:p>
          <a:p>
            <a:r>
              <a:rPr lang="en-US" dirty="0"/>
              <a:t>Though the growth of car sales is slowing, the loan balances are increasing with longer loan terms. </a:t>
            </a:r>
          </a:p>
          <a:p>
            <a:r>
              <a:rPr lang="en-US" dirty="0"/>
              <a:t>So this means more payments need to be made for longer durations of time, and we need to find a way to improve that payment experience and make it easier for consumers to make on time repeat payments.</a:t>
            </a:r>
          </a:p>
        </p:txBody>
      </p:sp>
      <p:sp>
        <p:nvSpPr>
          <p:cNvPr id="4" name="Slide Number Placeholder 3"/>
          <p:cNvSpPr>
            <a:spLocks noGrp="1"/>
          </p:cNvSpPr>
          <p:nvPr>
            <p:ph type="sldNum" sz="quarter" idx="5"/>
          </p:nvPr>
        </p:nvSpPr>
        <p:spPr/>
        <p:txBody>
          <a:bodyPr/>
          <a:lstStyle/>
          <a:p>
            <a:fld id="{66C78BF8-2E67-6C4A-A36E-383394337820}" type="slidenum">
              <a:rPr lang="en-US" smtClean="0"/>
              <a:t>5</a:t>
            </a:fld>
            <a:endParaRPr lang="en-US"/>
          </a:p>
        </p:txBody>
      </p:sp>
    </p:spTree>
    <p:extLst>
      <p:ext uri="{BB962C8B-B14F-4D97-AF65-F5344CB8AC3E}">
        <p14:creationId xmlns:p14="http://schemas.microsoft.com/office/powerpoint/2010/main" val="3338824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78BF8-2E67-6C4A-A36E-383394337820}" type="slidenum">
              <a:rPr lang="en-US" smtClean="0"/>
              <a:t>32</a:t>
            </a:fld>
            <a:endParaRPr lang="en-US"/>
          </a:p>
        </p:txBody>
      </p:sp>
    </p:spTree>
    <p:extLst>
      <p:ext uri="{BB962C8B-B14F-4D97-AF65-F5344CB8AC3E}">
        <p14:creationId xmlns:p14="http://schemas.microsoft.com/office/powerpoint/2010/main" val="3216832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C78BF8-2E67-6C4A-A36E-383394337820}" type="slidenum">
              <a:rPr lang="en-US" smtClean="0"/>
              <a:pPr/>
              <a:t>33</a:t>
            </a:fld>
            <a:endParaRPr lang="en-US"/>
          </a:p>
        </p:txBody>
      </p:sp>
    </p:spTree>
    <p:extLst>
      <p:ext uri="{BB962C8B-B14F-4D97-AF65-F5344CB8AC3E}">
        <p14:creationId xmlns:p14="http://schemas.microsoft.com/office/powerpoint/2010/main" val="1856714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78BF8-2E67-6C4A-A36E-383394337820}" type="slidenum">
              <a:rPr lang="en-US" smtClean="0"/>
              <a:t>6</a:t>
            </a:fld>
            <a:endParaRPr lang="en-US"/>
          </a:p>
        </p:txBody>
      </p:sp>
    </p:spTree>
    <p:extLst>
      <p:ext uri="{BB962C8B-B14F-4D97-AF65-F5344CB8AC3E}">
        <p14:creationId xmlns:p14="http://schemas.microsoft.com/office/powerpoint/2010/main" val="2528650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78BF8-2E67-6C4A-A36E-383394337820}" type="slidenum">
              <a:rPr lang="en-US" smtClean="0"/>
              <a:t>7</a:t>
            </a:fld>
            <a:endParaRPr lang="en-US"/>
          </a:p>
        </p:txBody>
      </p:sp>
    </p:spTree>
    <p:extLst>
      <p:ext uri="{BB962C8B-B14F-4D97-AF65-F5344CB8AC3E}">
        <p14:creationId xmlns:p14="http://schemas.microsoft.com/office/powerpoint/2010/main" val="606826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78BF8-2E67-6C4A-A36E-383394337820}" type="slidenum">
              <a:rPr lang="en-US" smtClean="0"/>
              <a:t>8</a:t>
            </a:fld>
            <a:endParaRPr lang="en-US"/>
          </a:p>
        </p:txBody>
      </p:sp>
    </p:spTree>
    <p:extLst>
      <p:ext uri="{BB962C8B-B14F-4D97-AF65-F5344CB8AC3E}">
        <p14:creationId xmlns:p14="http://schemas.microsoft.com/office/powerpoint/2010/main" val="535190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78BF8-2E67-6C4A-A36E-383394337820}" type="slidenum">
              <a:rPr lang="en-US" smtClean="0"/>
              <a:t>9</a:t>
            </a:fld>
            <a:endParaRPr lang="en-US"/>
          </a:p>
        </p:txBody>
      </p:sp>
    </p:spTree>
    <p:extLst>
      <p:ext uri="{BB962C8B-B14F-4D97-AF65-F5344CB8AC3E}">
        <p14:creationId xmlns:p14="http://schemas.microsoft.com/office/powerpoint/2010/main" val="2036246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Christian: So John, is there a vendor out there who can provide all this functionality in a single platform? </a:t>
            </a:r>
          </a:p>
          <a:p>
            <a:endParaRPr lang="en-US" dirty="0"/>
          </a:p>
          <a:p>
            <a:r>
              <a:rPr lang="en-US" dirty="0"/>
              <a:t>John: PayNearMe handles the payment piece – we have partners that enable the loan origination piece. (elaborate)</a:t>
            </a:r>
          </a:p>
        </p:txBody>
      </p:sp>
      <p:sp>
        <p:nvSpPr>
          <p:cNvPr id="4" name="Slide Number Placeholder 3"/>
          <p:cNvSpPr>
            <a:spLocks noGrp="1"/>
          </p:cNvSpPr>
          <p:nvPr>
            <p:ph type="sldNum" sz="quarter" idx="5"/>
          </p:nvPr>
        </p:nvSpPr>
        <p:spPr/>
        <p:txBody>
          <a:bodyPr/>
          <a:lstStyle/>
          <a:p>
            <a:fld id="{66C78BF8-2E67-6C4A-A36E-383394337820}" type="slidenum">
              <a:rPr lang="en-US" smtClean="0"/>
              <a:t>10</a:t>
            </a:fld>
            <a:endParaRPr lang="en-US"/>
          </a:p>
        </p:txBody>
      </p:sp>
    </p:spTree>
    <p:extLst>
      <p:ext uri="{BB962C8B-B14F-4D97-AF65-F5344CB8AC3E}">
        <p14:creationId xmlns:p14="http://schemas.microsoft.com/office/powerpoint/2010/main" val="28114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cap="all" dirty="0">
                <a:solidFill>
                  <a:schemeClr val="tx1"/>
                </a:solidFill>
                <a:effectLst/>
                <a:latin typeface="+mn-lt"/>
                <a:ea typeface="+mn-ea"/>
                <a:cs typeface="+mn-cs"/>
              </a:rPr>
              <a:t>BIG DATA DRIVEN ANALYTICS IN THE PAYMENTS INDUSTRY..</a:t>
            </a:r>
          </a:p>
          <a:p>
            <a:r>
              <a:rPr lang="en-US" sz="1200" b="0" i="0" kern="1200" dirty="0">
                <a:solidFill>
                  <a:schemeClr val="tx1"/>
                </a:solidFill>
                <a:effectLst/>
                <a:latin typeface="+mn-lt"/>
                <a:ea typeface="+mn-ea"/>
                <a:cs typeface="+mn-cs"/>
              </a:rPr>
              <a:t>Much like the other areas of finance, the payments industry can benefit tremendously from adopting the latest techniques in data storage and analysis.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highlight>
                  <a:srgbClr val="FFFF00"/>
                </a:highlight>
                <a:latin typeface="+mn-lt"/>
                <a:ea typeface="+mn-ea"/>
                <a:cs typeface="+mn-cs"/>
              </a:rPr>
              <a:t>Christian – So John – what are the important ways in which payments industry can leverage the diverse and extensive data assets they possess to perform important business functions  </a:t>
            </a:r>
          </a:p>
          <a:p>
            <a:endParaRPr lang="en-US" dirty="0">
              <a:highlight>
                <a:srgbClr val="FFFF00"/>
              </a:highlight>
            </a:endParaRPr>
          </a:p>
          <a:p>
            <a:r>
              <a:rPr lang="en-US" sz="1200" b="0" i="0" kern="1200" dirty="0">
                <a:solidFill>
                  <a:schemeClr val="tx1"/>
                </a:solidFill>
                <a:effectLst/>
                <a:latin typeface="+mn-lt"/>
                <a:ea typeface="+mn-ea"/>
                <a:cs typeface="+mn-cs"/>
              </a:rPr>
              <a:t>John to talk through next slide</a:t>
            </a:r>
          </a:p>
          <a:p>
            <a:endParaRPr lang="en-US" dirty="0"/>
          </a:p>
        </p:txBody>
      </p:sp>
      <p:sp>
        <p:nvSpPr>
          <p:cNvPr id="4" name="Slide Number Placeholder 3"/>
          <p:cNvSpPr>
            <a:spLocks noGrp="1"/>
          </p:cNvSpPr>
          <p:nvPr>
            <p:ph type="sldNum" sz="quarter" idx="5"/>
          </p:nvPr>
        </p:nvSpPr>
        <p:spPr/>
        <p:txBody>
          <a:bodyPr/>
          <a:lstStyle/>
          <a:p>
            <a:fld id="{66C78BF8-2E67-6C4A-A36E-383394337820}" type="slidenum">
              <a:rPr lang="en-US" smtClean="0"/>
              <a:t>11</a:t>
            </a:fld>
            <a:endParaRPr lang="en-US"/>
          </a:p>
        </p:txBody>
      </p:sp>
    </p:spTree>
    <p:extLst>
      <p:ext uri="{BB962C8B-B14F-4D97-AF65-F5344CB8AC3E}">
        <p14:creationId xmlns:p14="http://schemas.microsoft.com/office/powerpoint/2010/main" val="291747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PNM Mobile Being Scanned at 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015" y="-226415"/>
            <a:ext cx="9166767" cy="5566922"/>
          </a:xfrm>
          <a:prstGeom prst="rect">
            <a:avLst/>
          </a:prstGeom>
        </p:spPr>
      </p:pic>
      <p:sp>
        <p:nvSpPr>
          <p:cNvPr id="5" name="Footer Placeholder 4"/>
          <p:cNvSpPr>
            <a:spLocks noGrp="1"/>
          </p:cNvSpPr>
          <p:nvPr>
            <p:ph type="ftr" sz="quarter" idx="11"/>
          </p:nvPr>
        </p:nvSpPr>
        <p:spPr>
          <a:xfrm>
            <a:off x="3124200" y="4787141"/>
            <a:ext cx="2895600" cy="273844"/>
          </a:xfrm>
        </p:spPr>
        <p:txBody>
          <a:bodyPr/>
          <a:lstStyle>
            <a:lvl1pPr>
              <a:defRPr sz="1000">
                <a:latin typeface="Helvetica"/>
                <a:cs typeface="Helvetica"/>
              </a:defRPr>
            </a:lvl1pPr>
          </a:lstStyle>
          <a:p>
            <a:r>
              <a:rPr lang="en-US" dirty="0"/>
              <a:t>© Handle Financial 2018</a:t>
            </a:r>
          </a:p>
        </p:txBody>
      </p:sp>
      <p:sp>
        <p:nvSpPr>
          <p:cNvPr id="9" name="Text Placeholder 2"/>
          <p:cNvSpPr>
            <a:spLocks noGrp="1"/>
          </p:cNvSpPr>
          <p:nvPr>
            <p:ph type="body" idx="1"/>
          </p:nvPr>
        </p:nvSpPr>
        <p:spPr>
          <a:xfrm>
            <a:off x="0" y="1383885"/>
            <a:ext cx="9144000" cy="252316"/>
          </a:xfrm>
          <a:ln>
            <a:noFill/>
          </a:ln>
        </p:spPr>
        <p:txBody>
          <a:bodyPr anchor="b">
            <a:normAutofit/>
          </a:bodyPr>
          <a:lstStyle>
            <a:lvl1pPr marL="0" indent="0" algn="ctr">
              <a:buNone/>
              <a:defRPr sz="1200" cap="all" baseline="0">
                <a:solidFill>
                  <a:schemeClr val="tx1">
                    <a:tint val="75000"/>
                  </a:schemeClr>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4"/>
          </p:nvPr>
        </p:nvSpPr>
        <p:spPr>
          <a:xfrm>
            <a:off x="6876000" y="4767263"/>
            <a:ext cx="2133600" cy="273844"/>
          </a:xfrm>
          <a:prstGeom prst="rect">
            <a:avLst/>
          </a:prstGeom>
        </p:spPr>
        <p:txBody>
          <a:bodyPr vert="horz" lIns="91440" tIns="45720" rIns="91440" bIns="45720" rtlCol="0" anchor="ctr"/>
          <a:lstStyle>
            <a:lvl1pPr algn="r">
              <a:defRPr sz="1000" b="0" i="0">
                <a:solidFill>
                  <a:srgbClr val="333537"/>
                </a:solidFill>
                <a:latin typeface="Proxima Nova Light"/>
                <a:cs typeface="Proxima Nova Light"/>
              </a:defRPr>
            </a:lvl1pPr>
          </a:lstStyle>
          <a:p>
            <a:fld id="{52659C95-7546-E044-948A-F0F59AB87DB4}" type="slidenum">
              <a:rPr lang="en-US" smtClean="0"/>
              <a:pPr/>
              <a:t>‹#›</a:t>
            </a:fld>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94729" y="-77002"/>
            <a:ext cx="2658130" cy="1190990"/>
          </a:xfrm>
          <a:prstGeom prst="rect">
            <a:avLst/>
          </a:prstGeom>
        </p:spPr>
      </p:pic>
    </p:spTree>
    <p:extLst>
      <p:ext uri="{BB962C8B-B14F-4D97-AF65-F5344CB8AC3E}">
        <p14:creationId xmlns:p14="http://schemas.microsoft.com/office/powerpoint/2010/main" val="200945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8560" y="388720"/>
            <a:ext cx="8229600" cy="160919"/>
          </a:xfrm>
        </p:spPr>
        <p:txBody>
          <a:bodyPr>
            <a:noAutofit/>
          </a:bodyPr>
          <a:lstStyle>
            <a:lvl1pPr algn="l">
              <a:defRPr sz="1500"/>
            </a:lvl1pPr>
          </a:lstStyle>
          <a:p>
            <a:r>
              <a:rPr lang="en-US" dirty="0"/>
              <a:t>Click to edit Master title style</a:t>
            </a:r>
          </a:p>
        </p:txBody>
      </p:sp>
      <p:sp>
        <p:nvSpPr>
          <p:cNvPr id="3" name="Content Placeholder 2"/>
          <p:cNvSpPr>
            <a:spLocks noGrp="1"/>
          </p:cNvSpPr>
          <p:nvPr>
            <p:ph idx="1"/>
          </p:nvPr>
        </p:nvSpPr>
        <p:spPr>
          <a:xfrm>
            <a:off x="413730" y="1368126"/>
            <a:ext cx="4085401" cy="2979153"/>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7983150" y="4912858"/>
            <a:ext cx="1060050" cy="178022"/>
          </a:xfrm>
        </p:spPr>
        <p:txBody>
          <a:bodyPr/>
          <a:lstStyle/>
          <a:p>
            <a:fld id="{52659C95-7546-E044-948A-F0F59AB87DB4}" type="slidenum">
              <a:rPr lang="en-US" smtClean="0"/>
              <a:t>‹#›</a:t>
            </a:fld>
            <a:endParaRPr lang="en-US"/>
          </a:p>
        </p:txBody>
      </p:sp>
      <p:cxnSp>
        <p:nvCxnSpPr>
          <p:cNvPr id="8" name="Straight Connector 7"/>
          <p:cNvCxnSpPr/>
          <p:nvPr userDrawn="1"/>
        </p:nvCxnSpPr>
        <p:spPr>
          <a:xfrm>
            <a:off x="0" y="4843164"/>
            <a:ext cx="9144000" cy="0"/>
          </a:xfrm>
          <a:prstGeom prst="line">
            <a:avLst/>
          </a:prstGeom>
          <a:ln w="3175" cmpd="sng">
            <a:solidFill>
              <a:srgbClr val="D4D4D4"/>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0" y="758014"/>
            <a:ext cx="9144000" cy="0"/>
          </a:xfrm>
          <a:prstGeom prst="line">
            <a:avLst/>
          </a:prstGeom>
          <a:ln w="3175" cmpd="sng">
            <a:solidFill>
              <a:srgbClr val="D4D4D4"/>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49225" y="166688"/>
            <a:ext cx="0" cy="458787"/>
          </a:xfrm>
          <a:prstGeom prst="line">
            <a:avLst/>
          </a:prstGeom>
          <a:ln>
            <a:solidFill>
              <a:srgbClr val="8A939C"/>
            </a:solidFill>
          </a:ln>
        </p:spPr>
        <p:style>
          <a:lnRef idx="1">
            <a:schemeClr val="dk1"/>
          </a:lnRef>
          <a:fillRef idx="0">
            <a:schemeClr val="dk1"/>
          </a:fillRef>
          <a:effectRef idx="0">
            <a:schemeClr val="dk1"/>
          </a:effectRef>
          <a:fontRef idx="minor">
            <a:schemeClr val="tx1"/>
          </a:fontRef>
        </p:style>
      </p:cxnSp>
      <p:sp>
        <p:nvSpPr>
          <p:cNvPr id="14" name="Text Placeholder 13"/>
          <p:cNvSpPr>
            <a:spLocks noGrp="1"/>
          </p:cNvSpPr>
          <p:nvPr>
            <p:ph type="body" sz="quarter" idx="13" hasCustomPrompt="1"/>
          </p:nvPr>
        </p:nvSpPr>
        <p:spPr>
          <a:xfrm>
            <a:off x="215900" y="188686"/>
            <a:ext cx="8221663" cy="151799"/>
          </a:xfrm>
        </p:spPr>
        <p:txBody>
          <a:bodyPr>
            <a:noAutofit/>
          </a:bodyPr>
          <a:lstStyle>
            <a:lvl1pPr marL="0" indent="0">
              <a:buNone/>
              <a:defRPr sz="800" cap="all" baseline="0">
                <a:solidFill>
                  <a:srgbClr val="959797"/>
                </a:solidFill>
              </a:defRPr>
            </a:lvl1pPr>
          </a:lstStyle>
          <a:p>
            <a:pPr lvl="0"/>
            <a:r>
              <a:rPr lang="en-US" dirty="0"/>
              <a:t>Slide text</a:t>
            </a:r>
          </a:p>
        </p:txBody>
      </p:sp>
      <p:sp>
        <p:nvSpPr>
          <p:cNvPr id="12" name="Footer Placeholder 4"/>
          <p:cNvSpPr>
            <a:spLocks noGrp="1"/>
          </p:cNvSpPr>
          <p:nvPr>
            <p:ph type="ftr" sz="quarter" idx="11"/>
          </p:nvPr>
        </p:nvSpPr>
        <p:spPr>
          <a:xfrm>
            <a:off x="3144078" y="4856714"/>
            <a:ext cx="2895600" cy="273844"/>
          </a:xfrm>
        </p:spPr>
        <p:txBody>
          <a:bodyPr/>
          <a:lstStyle>
            <a:lvl1pPr>
              <a:defRPr sz="1000">
                <a:latin typeface="Helvetica"/>
                <a:cs typeface="Helvetica"/>
              </a:defRPr>
            </a:lvl1pPr>
          </a:lstStyle>
          <a:p>
            <a:r>
              <a:rPr lang="en-US" dirty="0"/>
              <a:t>© Handle Financial 2018</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676" y="4894869"/>
            <a:ext cx="864567" cy="206166"/>
          </a:xfrm>
          <a:prstGeom prst="rect">
            <a:avLst/>
          </a:prstGeom>
        </p:spPr>
      </p:pic>
    </p:spTree>
    <p:extLst>
      <p:ext uri="{BB962C8B-B14F-4D97-AF65-F5344CB8AC3E}">
        <p14:creationId xmlns:p14="http://schemas.microsoft.com/office/powerpoint/2010/main" val="222666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9" descr="bg-blur.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710388" y="3046437"/>
            <a:ext cx="6688890" cy="537048"/>
          </a:xfrm>
          <a:prstGeom prst="rect">
            <a:avLst/>
          </a:prstGeom>
          <a:ln>
            <a:noFill/>
          </a:ln>
        </p:spPr>
        <p:txBody>
          <a:bodyPr anchor="t">
            <a:noAutofit/>
          </a:bodyPr>
          <a:lstStyle>
            <a:lvl1pPr algn="l">
              <a:defRPr sz="3200" b="0" i="0" cap="none">
                <a:solidFill>
                  <a:srgbClr val="04A4CC"/>
                </a:solidFill>
              </a:defRPr>
            </a:lvl1pPr>
          </a:lstStyle>
          <a:p>
            <a:r>
              <a:rPr lang="en-US" dirty="0"/>
              <a:t>Click to edit Master title style</a:t>
            </a:r>
          </a:p>
        </p:txBody>
      </p:sp>
      <p:sp>
        <p:nvSpPr>
          <p:cNvPr id="9" name="Text Placeholder 2"/>
          <p:cNvSpPr>
            <a:spLocks noGrp="1"/>
          </p:cNvSpPr>
          <p:nvPr>
            <p:ph type="body" idx="1"/>
          </p:nvPr>
        </p:nvSpPr>
        <p:spPr>
          <a:xfrm>
            <a:off x="742953" y="2854407"/>
            <a:ext cx="6688889" cy="252316"/>
          </a:xfrm>
          <a:ln>
            <a:noFill/>
          </a:ln>
        </p:spPr>
        <p:txBody>
          <a:bodyPr anchor="b">
            <a:normAutofit/>
          </a:bodyPr>
          <a:lstStyle>
            <a:lvl1pPr marL="0" indent="0">
              <a:buNone/>
              <a:defRPr sz="1200" cap="all">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6876000" y="4767263"/>
            <a:ext cx="2133600" cy="273844"/>
          </a:xfrm>
          <a:prstGeom prst="rect">
            <a:avLst/>
          </a:prstGeom>
        </p:spPr>
        <p:txBody>
          <a:bodyPr vert="horz" lIns="91440" tIns="45720" rIns="91440" bIns="45720" rtlCol="0" anchor="ctr"/>
          <a:lstStyle>
            <a:lvl1pPr algn="r">
              <a:defRPr sz="1000" b="0" i="0">
                <a:solidFill>
                  <a:srgbClr val="333537"/>
                </a:solidFill>
                <a:latin typeface="Proxima Nova Light"/>
                <a:cs typeface="Proxima Nova Light"/>
              </a:defRPr>
            </a:lvl1pPr>
          </a:lstStyle>
          <a:p>
            <a:fld id="{52659C95-7546-E044-948A-F0F59AB87DB4}" type="slidenum">
              <a:rPr lang="en-US" smtClean="0"/>
              <a:pPr/>
              <a:t>‹#›</a:t>
            </a:fld>
            <a:endParaRPr lang="en-US" dirty="0"/>
          </a:p>
        </p:txBody>
      </p:sp>
    </p:spTree>
    <p:extLst>
      <p:ext uri="{BB962C8B-B14F-4D97-AF65-F5344CB8AC3E}">
        <p14:creationId xmlns:p14="http://schemas.microsoft.com/office/powerpoint/2010/main" val="295232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pic>
        <p:nvPicPr>
          <p:cNvPr id="5" name="Picture 9" descr="bg-blur-blu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710388" y="3046437"/>
            <a:ext cx="6688890" cy="537048"/>
          </a:xfrm>
          <a:prstGeom prst="rect">
            <a:avLst/>
          </a:prstGeom>
          <a:ln>
            <a:noFill/>
          </a:ln>
        </p:spPr>
        <p:txBody>
          <a:bodyPr anchor="t">
            <a:noAutofit/>
          </a:bodyPr>
          <a:lstStyle>
            <a:lvl1pPr algn="l">
              <a:defRPr sz="3200" b="0" i="0" cap="none">
                <a:solidFill>
                  <a:srgbClr val="FFFFFF"/>
                </a:solidFill>
              </a:defRPr>
            </a:lvl1pPr>
          </a:lstStyle>
          <a:p>
            <a:r>
              <a:rPr lang="en-US" dirty="0"/>
              <a:t>Click to edit Master title style</a:t>
            </a:r>
          </a:p>
        </p:txBody>
      </p:sp>
      <p:sp>
        <p:nvSpPr>
          <p:cNvPr id="10" name="Text Placeholder 2"/>
          <p:cNvSpPr>
            <a:spLocks noGrp="1"/>
          </p:cNvSpPr>
          <p:nvPr>
            <p:ph type="body" idx="1"/>
          </p:nvPr>
        </p:nvSpPr>
        <p:spPr>
          <a:xfrm>
            <a:off x="736440" y="2854407"/>
            <a:ext cx="6688889" cy="252316"/>
          </a:xfrm>
          <a:ln>
            <a:noFill/>
          </a:ln>
        </p:spPr>
        <p:txBody>
          <a:bodyPr anchor="b">
            <a:normAutofit/>
          </a:bodyPr>
          <a:lstStyle>
            <a:lvl1pPr marL="0" indent="0">
              <a:buNone/>
              <a:defRPr sz="12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6876000" y="4767263"/>
            <a:ext cx="2133600" cy="273844"/>
          </a:xfrm>
          <a:prstGeom prst="rect">
            <a:avLst/>
          </a:prstGeom>
        </p:spPr>
        <p:txBody>
          <a:bodyPr vert="horz" lIns="91440" tIns="45720" rIns="91440" bIns="45720" rtlCol="0" anchor="ctr"/>
          <a:lstStyle>
            <a:lvl1pPr algn="r">
              <a:defRPr sz="1000" b="0" i="0">
                <a:solidFill>
                  <a:srgbClr val="333537"/>
                </a:solidFill>
                <a:latin typeface="Proxima Nova Light"/>
                <a:cs typeface="Proxima Nova Light"/>
              </a:defRPr>
            </a:lvl1pPr>
          </a:lstStyle>
          <a:p>
            <a:fld id="{52659C95-7546-E044-948A-F0F59AB87DB4}" type="slidenum">
              <a:rPr lang="en-US" smtClean="0"/>
              <a:pPr/>
              <a:t>‹#›</a:t>
            </a:fld>
            <a:endParaRPr lang="en-US" dirty="0"/>
          </a:p>
        </p:txBody>
      </p:sp>
    </p:spTree>
    <p:extLst>
      <p:ext uri="{BB962C8B-B14F-4D97-AF65-F5344CB8AC3E}">
        <p14:creationId xmlns:p14="http://schemas.microsoft.com/office/powerpoint/2010/main" val="24546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ot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983150" y="4834453"/>
            <a:ext cx="1060050" cy="178022"/>
          </a:xfrm>
        </p:spPr>
        <p:txBody>
          <a:bodyPr/>
          <a:lstStyle/>
          <a:p>
            <a:fld id="{52659C95-7546-E044-948A-F0F59AB87DB4}" type="slidenum">
              <a:rPr lang="en-US" smtClean="0"/>
              <a:t>‹#›</a:t>
            </a:fld>
            <a:endParaRPr lang="en-US"/>
          </a:p>
        </p:txBody>
      </p:sp>
      <p:cxnSp>
        <p:nvCxnSpPr>
          <p:cNvPr id="8" name="Straight Connector 7"/>
          <p:cNvCxnSpPr/>
          <p:nvPr userDrawn="1"/>
        </p:nvCxnSpPr>
        <p:spPr>
          <a:xfrm>
            <a:off x="0" y="4717716"/>
            <a:ext cx="9144000" cy="0"/>
          </a:xfrm>
          <a:prstGeom prst="line">
            <a:avLst/>
          </a:prstGeom>
          <a:ln w="3175" cmpd="sng">
            <a:solidFill>
              <a:srgbClr val="D4D4D4"/>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208560" y="388720"/>
            <a:ext cx="8229600" cy="160919"/>
          </a:xfrm>
        </p:spPr>
        <p:txBody>
          <a:bodyPr>
            <a:noAutofit/>
          </a:bodyPr>
          <a:lstStyle>
            <a:lvl1pPr algn="l">
              <a:defRPr sz="1500"/>
            </a:lvl1pPr>
          </a:lstStyle>
          <a:p>
            <a:r>
              <a:rPr lang="en-US" dirty="0"/>
              <a:t>Click to edit Master title style</a:t>
            </a:r>
          </a:p>
        </p:txBody>
      </p:sp>
      <p:cxnSp>
        <p:nvCxnSpPr>
          <p:cNvPr id="10" name="Straight Connector 9"/>
          <p:cNvCxnSpPr/>
          <p:nvPr userDrawn="1"/>
        </p:nvCxnSpPr>
        <p:spPr>
          <a:xfrm>
            <a:off x="0" y="820738"/>
            <a:ext cx="9144000" cy="0"/>
          </a:xfrm>
          <a:prstGeom prst="line">
            <a:avLst/>
          </a:prstGeom>
          <a:ln w="3175" cmpd="sng">
            <a:solidFill>
              <a:srgbClr val="D4D4D4"/>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49225" y="166688"/>
            <a:ext cx="0" cy="458787"/>
          </a:xfrm>
          <a:prstGeom prst="line">
            <a:avLst/>
          </a:prstGeom>
          <a:ln>
            <a:solidFill>
              <a:srgbClr val="8A939C"/>
            </a:solidFill>
          </a:ln>
        </p:spPr>
        <p:style>
          <a:lnRef idx="1">
            <a:schemeClr val="dk1"/>
          </a:lnRef>
          <a:fillRef idx="0">
            <a:schemeClr val="dk1"/>
          </a:fillRef>
          <a:effectRef idx="0">
            <a:schemeClr val="dk1"/>
          </a:effectRef>
          <a:fontRef idx="minor">
            <a:schemeClr val="tx1"/>
          </a:fontRef>
        </p:style>
      </p:cxnSp>
      <p:sp>
        <p:nvSpPr>
          <p:cNvPr id="15" name="Content Placeholder 2"/>
          <p:cNvSpPr>
            <a:spLocks noGrp="1"/>
          </p:cNvSpPr>
          <p:nvPr>
            <p:ph idx="1"/>
          </p:nvPr>
        </p:nvSpPr>
        <p:spPr>
          <a:xfrm>
            <a:off x="413730" y="1368126"/>
            <a:ext cx="4085401" cy="2979153"/>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p:txBody>
      </p:sp>
      <p:sp>
        <p:nvSpPr>
          <p:cNvPr id="16" name="Text Placeholder 13"/>
          <p:cNvSpPr>
            <a:spLocks noGrp="1"/>
          </p:cNvSpPr>
          <p:nvPr>
            <p:ph type="body" sz="quarter" idx="13" hasCustomPrompt="1"/>
          </p:nvPr>
        </p:nvSpPr>
        <p:spPr>
          <a:xfrm>
            <a:off x="215900" y="188686"/>
            <a:ext cx="8221663" cy="151799"/>
          </a:xfrm>
        </p:spPr>
        <p:txBody>
          <a:bodyPr>
            <a:noAutofit/>
          </a:bodyPr>
          <a:lstStyle>
            <a:lvl1pPr marL="0" indent="0">
              <a:buNone/>
              <a:defRPr sz="800" cap="all" baseline="0">
                <a:solidFill>
                  <a:srgbClr val="959797"/>
                </a:solidFill>
              </a:defRPr>
            </a:lvl1pPr>
          </a:lstStyle>
          <a:p>
            <a:pPr lvl="0"/>
            <a:r>
              <a:rPr lang="en-US" dirty="0"/>
              <a:t>Slide text</a:t>
            </a:r>
          </a:p>
        </p:txBody>
      </p:sp>
      <p:sp>
        <p:nvSpPr>
          <p:cNvPr id="13" name="Footer Placeholder 4"/>
          <p:cNvSpPr>
            <a:spLocks noGrp="1"/>
          </p:cNvSpPr>
          <p:nvPr>
            <p:ph type="ftr" sz="quarter" idx="11"/>
          </p:nvPr>
        </p:nvSpPr>
        <p:spPr>
          <a:xfrm>
            <a:off x="3124200" y="4797080"/>
            <a:ext cx="2895600" cy="273844"/>
          </a:xfrm>
        </p:spPr>
        <p:txBody>
          <a:bodyPr/>
          <a:lstStyle>
            <a:lvl1pPr>
              <a:defRPr sz="1000">
                <a:latin typeface="Helvetica"/>
                <a:cs typeface="Helvetica"/>
              </a:defRPr>
            </a:lvl1pPr>
          </a:lstStyle>
          <a:p>
            <a:r>
              <a:rPr lang="en-US" dirty="0"/>
              <a:t>© Handle Financial 2018</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676" y="4845174"/>
            <a:ext cx="864567" cy="206166"/>
          </a:xfrm>
          <a:prstGeom prst="rect">
            <a:avLst/>
          </a:prstGeom>
        </p:spPr>
      </p:pic>
    </p:spTree>
    <p:extLst>
      <p:ext uri="{BB962C8B-B14F-4D97-AF65-F5344CB8AC3E}">
        <p14:creationId xmlns:p14="http://schemas.microsoft.com/office/powerpoint/2010/main" val="1974867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Header">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7983150" y="4834453"/>
            <a:ext cx="1060050" cy="178022"/>
          </a:xfrm>
        </p:spPr>
        <p:txBody>
          <a:bodyPr/>
          <a:lstStyle/>
          <a:p>
            <a:fld id="{52659C95-7546-E044-948A-F0F59AB87DB4}" type="slidenum">
              <a:rPr lang="en-US" smtClean="0"/>
              <a:t>‹#›</a:t>
            </a:fld>
            <a:endParaRPr lang="en-US"/>
          </a:p>
        </p:txBody>
      </p:sp>
      <p:cxnSp>
        <p:nvCxnSpPr>
          <p:cNvPr id="7" name="Straight Connector 6"/>
          <p:cNvCxnSpPr/>
          <p:nvPr userDrawn="1"/>
        </p:nvCxnSpPr>
        <p:spPr>
          <a:xfrm>
            <a:off x="0" y="4717716"/>
            <a:ext cx="9144000" cy="0"/>
          </a:xfrm>
          <a:prstGeom prst="line">
            <a:avLst/>
          </a:prstGeom>
          <a:ln w="3175" cmpd="sng">
            <a:solidFill>
              <a:srgbClr val="D4D4D4"/>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idx="1"/>
          </p:nvPr>
        </p:nvSpPr>
        <p:spPr>
          <a:xfrm>
            <a:off x="413730" y="1368126"/>
            <a:ext cx="4085401" cy="2979153"/>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p:txBody>
      </p:sp>
      <p:sp>
        <p:nvSpPr>
          <p:cNvPr id="10" name="Footer Placeholder 4"/>
          <p:cNvSpPr>
            <a:spLocks noGrp="1"/>
          </p:cNvSpPr>
          <p:nvPr>
            <p:ph type="ftr" sz="quarter" idx="11"/>
          </p:nvPr>
        </p:nvSpPr>
        <p:spPr>
          <a:xfrm>
            <a:off x="3124200" y="4787141"/>
            <a:ext cx="2895600" cy="273844"/>
          </a:xfrm>
        </p:spPr>
        <p:txBody>
          <a:bodyPr/>
          <a:lstStyle>
            <a:lvl1pPr>
              <a:defRPr sz="1000">
                <a:latin typeface="Helvetica"/>
                <a:cs typeface="Helvetica"/>
              </a:defRPr>
            </a:lvl1pPr>
          </a:lstStyle>
          <a:p>
            <a:r>
              <a:rPr lang="en-US" dirty="0"/>
              <a:t>© Handle Financial 2018</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676" y="4835235"/>
            <a:ext cx="864567" cy="206166"/>
          </a:xfrm>
          <a:prstGeom prst="rect">
            <a:avLst/>
          </a:prstGeom>
        </p:spPr>
      </p:pic>
    </p:spTree>
    <p:extLst>
      <p:ext uri="{BB962C8B-B14F-4D97-AF65-F5344CB8AC3E}">
        <p14:creationId xmlns:p14="http://schemas.microsoft.com/office/powerpoint/2010/main" val="177998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14" name="Title 1"/>
          <p:cNvSpPr>
            <a:spLocks noGrp="1"/>
          </p:cNvSpPr>
          <p:nvPr>
            <p:ph type="title"/>
          </p:nvPr>
        </p:nvSpPr>
        <p:spPr>
          <a:xfrm>
            <a:off x="208560" y="388720"/>
            <a:ext cx="8229600" cy="160919"/>
          </a:xfrm>
        </p:spPr>
        <p:txBody>
          <a:bodyPr>
            <a:noAutofit/>
          </a:bodyPr>
          <a:lstStyle>
            <a:lvl1pPr algn="l">
              <a:defRPr sz="1500"/>
            </a:lvl1pPr>
          </a:lstStyle>
          <a:p>
            <a:r>
              <a:rPr lang="en-US" dirty="0"/>
              <a:t>Click to edit Master title style</a:t>
            </a:r>
          </a:p>
        </p:txBody>
      </p:sp>
      <p:cxnSp>
        <p:nvCxnSpPr>
          <p:cNvPr id="15" name="Straight Connector 14"/>
          <p:cNvCxnSpPr/>
          <p:nvPr userDrawn="1"/>
        </p:nvCxnSpPr>
        <p:spPr>
          <a:xfrm>
            <a:off x="0" y="820738"/>
            <a:ext cx="9144000" cy="0"/>
          </a:xfrm>
          <a:prstGeom prst="line">
            <a:avLst/>
          </a:prstGeom>
          <a:ln w="3175" cmpd="sng">
            <a:solidFill>
              <a:srgbClr val="D4D4D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9225" y="166688"/>
            <a:ext cx="0" cy="458787"/>
          </a:xfrm>
          <a:prstGeom prst="line">
            <a:avLst/>
          </a:prstGeom>
          <a:ln>
            <a:solidFill>
              <a:srgbClr val="8A939C"/>
            </a:solidFill>
          </a:ln>
        </p:spPr>
        <p:style>
          <a:lnRef idx="1">
            <a:schemeClr val="dk1"/>
          </a:lnRef>
          <a:fillRef idx="0">
            <a:schemeClr val="dk1"/>
          </a:fillRef>
          <a:effectRef idx="0">
            <a:schemeClr val="dk1"/>
          </a:effectRef>
          <a:fontRef idx="minor">
            <a:schemeClr val="tx1"/>
          </a:fontRef>
        </p:style>
      </p:cxnSp>
      <p:sp>
        <p:nvSpPr>
          <p:cNvPr id="19" name="Content Placeholder 2"/>
          <p:cNvSpPr>
            <a:spLocks noGrp="1"/>
          </p:cNvSpPr>
          <p:nvPr>
            <p:ph idx="1"/>
          </p:nvPr>
        </p:nvSpPr>
        <p:spPr>
          <a:xfrm>
            <a:off x="215280" y="1368126"/>
            <a:ext cx="4085401" cy="2979153"/>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p:txBody>
      </p:sp>
      <p:sp>
        <p:nvSpPr>
          <p:cNvPr id="20" name="Text Placeholder 13"/>
          <p:cNvSpPr>
            <a:spLocks noGrp="1"/>
          </p:cNvSpPr>
          <p:nvPr>
            <p:ph type="body" sz="quarter" idx="13" hasCustomPrompt="1"/>
          </p:nvPr>
        </p:nvSpPr>
        <p:spPr>
          <a:xfrm>
            <a:off x="215900" y="188686"/>
            <a:ext cx="8221663" cy="151799"/>
          </a:xfrm>
        </p:spPr>
        <p:txBody>
          <a:bodyPr>
            <a:noAutofit/>
          </a:bodyPr>
          <a:lstStyle>
            <a:lvl1pPr marL="0" indent="0">
              <a:buNone/>
              <a:defRPr sz="800" cap="all" baseline="0">
                <a:solidFill>
                  <a:srgbClr val="959797"/>
                </a:solidFill>
              </a:defRPr>
            </a:lvl1pPr>
          </a:lstStyle>
          <a:p>
            <a:pPr lvl="0"/>
            <a:r>
              <a:rPr lang="en-US" dirty="0"/>
              <a:t>Slide text</a:t>
            </a:r>
          </a:p>
        </p:txBody>
      </p:sp>
      <p:sp>
        <p:nvSpPr>
          <p:cNvPr id="7" name="Slide Number Placeholder 5"/>
          <p:cNvSpPr>
            <a:spLocks noGrp="1"/>
          </p:cNvSpPr>
          <p:nvPr>
            <p:ph type="sldNum" sz="quarter" idx="4"/>
          </p:nvPr>
        </p:nvSpPr>
        <p:spPr>
          <a:xfrm>
            <a:off x="6876000" y="4767263"/>
            <a:ext cx="2133600" cy="273844"/>
          </a:xfrm>
          <a:prstGeom prst="rect">
            <a:avLst/>
          </a:prstGeom>
        </p:spPr>
        <p:txBody>
          <a:bodyPr vert="horz" lIns="91440" tIns="45720" rIns="91440" bIns="45720" rtlCol="0" anchor="ctr"/>
          <a:lstStyle>
            <a:lvl1pPr algn="r">
              <a:defRPr sz="1000" b="0" i="0">
                <a:solidFill>
                  <a:srgbClr val="333537"/>
                </a:solidFill>
                <a:latin typeface="Proxima Nova Light"/>
                <a:cs typeface="Proxima Nova Light"/>
              </a:defRPr>
            </a:lvl1pPr>
          </a:lstStyle>
          <a:p>
            <a:fld id="{52659C95-7546-E044-948A-F0F59AB87DB4}" type="slidenum">
              <a:rPr lang="en-US" smtClean="0"/>
              <a:pPr/>
              <a:t>‹#›</a:t>
            </a:fld>
            <a:endParaRPr lang="en-US" dirty="0"/>
          </a:p>
        </p:txBody>
      </p:sp>
    </p:spTree>
    <p:extLst>
      <p:ext uri="{BB962C8B-B14F-4D97-AF65-F5344CB8AC3E}">
        <p14:creationId xmlns:p14="http://schemas.microsoft.com/office/powerpoint/2010/main" val="50053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57B0DE-5723-F643-A1F7-DC29F02E205D}"/>
              </a:ext>
            </a:extLst>
          </p:cNvPr>
          <p:cNvSpPr>
            <a:spLocks noGrp="1"/>
          </p:cNvSpPr>
          <p:nvPr>
            <p:ph type="sldNum" sz="quarter" idx="12"/>
          </p:nvPr>
        </p:nvSpPr>
        <p:spPr/>
        <p:txBody>
          <a:bodyPr/>
          <a:lstStyle/>
          <a:p>
            <a:fld id="{16E3F094-8218-EA4B-8672-BB3A34CB5CC8}" type="slidenum">
              <a:rPr lang="en-US" smtClean="0"/>
              <a:pPr/>
              <a:t>‹#›</a:t>
            </a:fld>
            <a:endParaRPr lang="en-US" dirty="0"/>
          </a:p>
        </p:txBody>
      </p:sp>
    </p:spTree>
    <p:extLst>
      <p:ext uri="{BB962C8B-B14F-4D97-AF65-F5344CB8AC3E}">
        <p14:creationId xmlns:p14="http://schemas.microsoft.com/office/powerpoint/2010/main" val="1129201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B0E728-63F3-E744-97B4-CC0E24CDAC97}"/>
              </a:ext>
            </a:extLst>
          </p:cNvPr>
          <p:cNvPicPr>
            <a:picLocks noChangeAspect="1"/>
          </p:cNvPicPr>
          <p:nvPr userDrawn="1"/>
        </p:nvPicPr>
        <p:blipFill>
          <a:blip r:embed="rId2"/>
          <a:stretch>
            <a:fillRect/>
          </a:stretch>
        </p:blipFill>
        <p:spPr>
          <a:xfrm>
            <a:off x="7537541" y="271564"/>
            <a:ext cx="1384630" cy="494511"/>
          </a:xfrm>
          <a:prstGeom prst="rect">
            <a:avLst/>
          </a:prstGeom>
        </p:spPr>
      </p:pic>
      <p:sp>
        <p:nvSpPr>
          <p:cNvPr id="9" name="Shape 24">
            <a:extLst>
              <a:ext uri="{FF2B5EF4-FFF2-40B4-BE49-F238E27FC236}">
                <a16:creationId xmlns:a16="http://schemas.microsoft.com/office/drawing/2014/main" id="{8D03FCDA-2C1C-C947-8AB4-BBBAE2E8F9FC}"/>
              </a:ext>
            </a:extLst>
          </p:cNvPr>
          <p:cNvSpPr txBox="1">
            <a:spLocks noGrp="1"/>
          </p:cNvSpPr>
          <p:nvPr>
            <p:ph type="sldNum" idx="12"/>
          </p:nvPr>
        </p:nvSpPr>
        <p:spPr>
          <a:xfrm>
            <a:off x="7983150" y="4835484"/>
            <a:ext cx="1060050" cy="17802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lang="en-US" sz="700" b="0" i="0" u="none" strike="noStrike" kern="1200" cap="none" smtClean="0">
                <a:solidFill>
                  <a:schemeClr val="bg1">
                    <a:lumMod val="65000"/>
                  </a:schemeClr>
                </a:solidFill>
                <a:latin typeface="Helvetica Neue"/>
                <a:ea typeface="Helvetica Neue"/>
                <a:cs typeface="Helvetica Neue"/>
              </a:defRPr>
            </a:lvl1pPr>
            <a:lvl2pPr marL="0" marR="0" lvl="1" indent="0" algn="r" rtl="0">
              <a:spcBef>
                <a:spcPts val="0"/>
              </a:spcBef>
              <a:buNone/>
              <a:defRPr sz="1000" b="0" i="0" u="none" strike="noStrike" cap="none">
                <a:solidFill>
                  <a:srgbClr val="333537"/>
                </a:solidFill>
                <a:latin typeface="Helvetica Neue"/>
                <a:ea typeface="Helvetica Neue"/>
                <a:cs typeface="Helvetica Neue"/>
                <a:sym typeface="Helvetica Neue"/>
              </a:defRPr>
            </a:lvl2pPr>
            <a:lvl3pPr marL="0" marR="0" lvl="2" indent="0" algn="r" rtl="0">
              <a:spcBef>
                <a:spcPts val="0"/>
              </a:spcBef>
              <a:buNone/>
              <a:defRPr sz="1000" b="0" i="0" u="none" strike="noStrike" cap="none">
                <a:solidFill>
                  <a:srgbClr val="333537"/>
                </a:solidFill>
                <a:latin typeface="Helvetica Neue"/>
                <a:ea typeface="Helvetica Neue"/>
                <a:cs typeface="Helvetica Neue"/>
                <a:sym typeface="Helvetica Neue"/>
              </a:defRPr>
            </a:lvl3pPr>
            <a:lvl4pPr marL="0" marR="0" lvl="3" indent="0" algn="r" rtl="0">
              <a:spcBef>
                <a:spcPts val="0"/>
              </a:spcBef>
              <a:buNone/>
              <a:defRPr sz="1000" b="0" i="0" u="none" strike="noStrike" cap="none">
                <a:solidFill>
                  <a:srgbClr val="333537"/>
                </a:solidFill>
                <a:latin typeface="Helvetica Neue"/>
                <a:ea typeface="Helvetica Neue"/>
                <a:cs typeface="Helvetica Neue"/>
                <a:sym typeface="Helvetica Neue"/>
              </a:defRPr>
            </a:lvl4pPr>
            <a:lvl5pPr marL="0" marR="0" lvl="4" indent="0" algn="r" rtl="0">
              <a:spcBef>
                <a:spcPts val="0"/>
              </a:spcBef>
              <a:buNone/>
              <a:defRPr sz="1000" b="0" i="0" u="none" strike="noStrike" cap="none">
                <a:solidFill>
                  <a:srgbClr val="333537"/>
                </a:solidFill>
                <a:latin typeface="Helvetica Neue"/>
                <a:ea typeface="Helvetica Neue"/>
                <a:cs typeface="Helvetica Neue"/>
                <a:sym typeface="Helvetica Neue"/>
              </a:defRPr>
            </a:lvl5pPr>
            <a:lvl6pPr marL="0" marR="0" lvl="5" indent="0" algn="r" rtl="0">
              <a:spcBef>
                <a:spcPts val="0"/>
              </a:spcBef>
              <a:buNone/>
              <a:defRPr sz="1000" b="0" i="0" u="none" strike="noStrike" cap="none">
                <a:solidFill>
                  <a:srgbClr val="333537"/>
                </a:solidFill>
                <a:latin typeface="Helvetica Neue"/>
                <a:ea typeface="Helvetica Neue"/>
                <a:cs typeface="Helvetica Neue"/>
                <a:sym typeface="Helvetica Neue"/>
              </a:defRPr>
            </a:lvl6pPr>
            <a:lvl7pPr marL="0" marR="0" lvl="6" indent="0" algn="r" rtl="0">
              <a:spcBef>
                <a:spcPts val="0"/>
              </a:spcBef>
              <a:buNone/>
              <a:defRPr sz="1000" b="0" i="0" u="none" strike="noStrike" cap="none">
                <a:solidFill>
                  <a:srgbClr val="333537"/>
                </a:solidFill>
                <a:latin typeface="Helvetica Neue"/>
                <a:ea typeface="Helvetica Neue"/>
                <a:cs typeface="Helvetica Neue"/>
                <a:sym typeface="Helvetica Neue"/>
              </a:defRPr>
            </a:lvl7pPr>
            <a:lvl8pPr marL="0" marR="0" lvl="7" indent="0" algn="r" rtl="0">
              <a:spcBef>
                <a:spcPts val="0"/>
              </a:spcBef>
              <a:buNone/>
              <a:defRPr sz="1000" b="0" i="0" u="none" strike="noStrike" cap="none">
                <a:solidFill>
                  <a:srgbClr val="333537"/>
                </a:solidFill>
                <a:latin typeface="Helvetica Neue"/>
                <a:ea typeface="Helvetica Neue"/>
                <a:cs typeface="Helvetica Neue"/>
                <a:sym typeface="Helvetica Neue"/>
              </a:defRPr>
            </a:lvl8pPr>
            <a:lvl9pPr marL="0" marR="0" lvl="8" indent="0" algn="r" rtl="0">
              <a:spcBef>
                <a:spcPts val="0"/>
              </a:spcBef>
              <a:buNone/>
              <a:defRPr sz="1000" b="0" i="0" u="none" strike="noStrike" cap="none">
                <a:solidFill>
                  <a:srgbClr val="333537"/>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
        <p:nvSpPr>
          <p:cNvPr id="4" name="Title 1">
            <a:extLst>
              <a:ext uri="{FF2B5EF4-FFF2-40B4-BE49-F238E27FC236}">
                <a16:creationId xmlns:a16="http://schemas.microsoft.com/office/drawing/2014/main" id="{2DE98E96-B4BB-BB46-8C74-3A8534F37038}"/>
              </a:ext>
            </a:extLst>
          </p:cNvPr>
          <p:cNvSpPr>
            <a:spLocks noGrp="1"/>
          </p:cNvSpPr>
          <p:nvPr>
            <p:ph type="title"/>
          </p:nvPr>
        </p:nvSpPr>
        <p:spPr>
          <a:xfrm>
            <a:off x="220435" y="204653"/>
            <a:ext cx="7136328" cy="436615"/>
          </a:xfrm>
        </p:spPr>
        <p:txBody>
          <a:bodyPr>
            <a:noAutofit/>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768071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134400" y="4767263"/>
            <a:ext cx="2133600" cy="273844"/>
          </a:xfrm>
          <a:prstGeom prst="rect">
            <a:avLst/>
          </a:prstGeom>
        </p:spPr>
        <p:txBody>
          <a:bodyPr vert="horz" lIns="91440" tIns="45720" rIns="91440" bIns="45720" rtlCol="0" anchor="ctr"/>
          <a:lstStyle>
            <a:lvl1pPr algn="l">
              <a:defRPr sz="1000" b="0" i="0">
                <a:solidFill>
                  <a:srgbClr val="333537"/>
                </a:solidFill>
                <a:latin typeface="Helvetica"/>
                <a:cs typeface="Helvetica"/>
              </a:defRPr>
            </a:lvl1pPr>
          </a:lstStyle>
          <a:p>
            <a:fld id="{A9E8AF02-7126-B34E-B54E-96A0EA6D4BEC}" type="datetimeFigureOut">
              <a:rPr lang="en-US" smtClean="0"/>
              <a:pPr/>
              <a:t>10/10/2018</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000" b="0" i="0">
                <a:solidFill>
                  <a:srgbClr val="656767"/>
                </a:solidFill>
                <a:latin typeface="Helvetica"/>
                <a:cs typeface="Helvetica"/>
              </a:defRPr>
            </a:lvl1pPr>
          </a:lstStyle>
          <a:p>
            <a:endParaRPr lang="en-US" dirty="0"/>
          </a:p>
        </p:txBody>
      </p:sp>
      <p:sp>
        <p:nvSpPr>
          <p:cNvPr id="6" name="Slide Number Placeholder 5"/>
          <p:cNvSpPr>
            <a:spLocks noGrp="1"/>
          </p:cNvSpPr>
          <p:nvPr>
            <p:ph type="sldNum" sz="quarter" idx="4"/>
          </p:nvPr>
        </p:nvSpPr>
        <p:spPr>
          <a:xfrm>
            <a:off x="6876000" y="4767263"/>
            <a:ext cx="2133600" cy="273844"/>
          </a:xfrm>
          <a:prstGeom prst="rect">
            <a:avLst/>
          </a:prstGeom>
        </p:spPr>
        <p:txBody>
          <a:bodyPr vert="horz" lIns="91440" tIns="45720" rIns="91440" bIns="45720" rtlCol="0" anchor="ctr"/>
          <a:lstStyle>
            <a:lvl1pPr algn="r">
              <a:defRPr sz="1000" b="0" i="0">
                <a:solidFill>
                  <a:srgbClr val="333537"/>
                </a:solidFill>
                <a:latin typeface="Helvetica"/>
                <a:cs typeface="Helvetica"/>
              </a:defRPr>
            </a:lvl1pPr>
          </a:lstStyle>
          <a:p>
            <a:fld id="{16E3F094-8218-EA4B-8672-BB3A34CB5CC8}" type="slidenum">
              <a:rPr lang="en-US" smtClean="0"/>
              <a:t>‹#›</a:t>
            </a:fld>
            <a:endParaRPr lang="en-US" dirty="0"/>
          </a:p>
        </p:txBody>
      </p:sp>
    </p:spTree>
    <p:extLst>
      <p:ext uri="{BB962C8B-B14F-4D97-AF65-F5344CB8AC3E}">
        <p14:creationId xmlns:p14="http://schemas.microsoft.com/office/powerpoint/2010/main" val="3859493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4" r:id="rId5"/>
    <p:sldLayoutId id="2147483655" r:id="rId6"/>
    <p:sldLayoutId id="2147483657" r:id="rId7"/>
    <p:sldLayoutId id="2147483661" r:id="rId8"/>
    <p:sldLayoutId id="2147483662" r:id="rId9"/>
  </p:sldLayoutIdLst>
  <p:txStyles>
    <p:titleStyle>
      <a:lvl1pPr algn="ctr" defTabSz="457200" rtl="0" eaLnBrk="1" latinLnBrk="0" hangingPunct="1">
        <a:spcBef>
          <a:spcPct val="0"/>
        </a:spcBef>
        <a:buNone/>
        <a:defRPr sz="3200" kern="1200">
          <a:solidFill>
            <a:srgbClr val="04A4CC"/>
          </a:solidFill>
          <a:latin typeface="Helvetica"/>
          <a:ea typeface="+mj-ea"/>
          <a:cs typeface="Helvetica"/>
        </a:defRPr>
      </a:lvl1pPr>
    </p:titleStyle>
    <p:bodyStyle>
      <a:lvl1pPr marL="0" indent="-228600" algn="l" defTabSz="457200" rtl="0" eaLnBrk="1" latinLnBrk="0" hangingPunct="1">
        <a:lnSpc>
          <a:spcPct val="120000"/>
        </a:lnSpc>
        <a:spcBef>
          <a:spcPct val="20000"/>
        </a:spcBef>
        <a:buClr>
          <a:srgbClr val="04A4CC"/>
        </a:buClr>
        <a:buFont typeface="Arial"/>
        <a:buChar char="•"/>
        <a:defRPr sz="1600" kern="1200">
          <a:solidFill>
            <a:srgbClr val="333739"/>
          </a:solidFill>
          <a:latin typeface="Helvetica"/>
          <a:ea typeface="+mn-ea"/>
          <a:cs typeface="Helvetica"/>
        </a:defRPr>
      </a:lvl1pPr>
      <a:lvl2pPr marL="548640" indent="-228600" algn="l" defTabSz="457200" rtl="0" eaLnBrk="1" latinLnBrk="0" hangingPunct="1">
        <a:lnSpc>
          <a:spcPct val="120000"/>
        </a:lnSpc>
        <a:spcBef>
          <a:spcPct val="20000"/>
        </a:spcBef>
        <a:buClr>
          <a:srgbClr val="04A4CC"/>
        </a:buClr>
        <a:buFont typeface="Arial"/>
        <a:buChar char="–"/>
        <a:defRPr sz="1400" kern="1200">
          <a:solidFill>
            <a:srgbClr val="656767"/>
          </a:solidFill>
          <a:latin typeface="Helvetica"/>
          <a:ea typeface="+mn-ea"/>
          <a:cs typeface="Helvetica"/>
        </a:defRPr>
      </a:lvl2pPr>
      <a:lvl3pPr marL="777240" indent="-228600" algn="l" defTabSz="457200" rtl="0" eaLnBrk="1" latinLnBrk="0" hangingPunct="1">
        <a:lnSpc>
          <a:spcPct val="130000"/>
        </a:lnSpc>
        <a:spcBef>
          <a:spcPct val="20000"/>
        </a:spcBef>
        <a:buClr>
          <a:srgbClr val="04A4CC"/>
        </a:buClr>
        <a:buFont typeface="Arial"/>
        <a:buChar char="•"/>
        <a:defRPr sz="1200" kern="1200">
          <a:solidFill>
            <a:srgbClr val="656767"/>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tiff"/></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8.sv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hyperlink" Target="https://www.autofinancenews.net/auto-finance-industry-trends-that-will-disrupt-lending-in-2019/"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1.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1.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s://thefinancialbrand.com/69180/2018-top-banking-trends-predictions-outlook-digital-fintech-data-ai-cx-payments-tech/all/" TargetMode="Externa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2.png"/><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64.svg"/></Relationships>
</file>

<file path=ppt/slides/_rels/slide1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hyperlink" Target="http://www.experian.com/blogs/insights/2018/07/millennial-myth-busted-young-consumers-really-like-new-vehicles/" TargetMode="External"/></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5.jpg"/><Relationship Id="rId7" Type="http://schemas.openxmlformats.org/officeDocument/2006/relationships/diagramColors" Target="../diagrams/colors6.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64.sv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4.sv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6.png"/><Relationship Id="rId7"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92.tiff"/><Relationship Id="rId13" Type="http://schemas.openxmlformats.org/officeDocument/2006/relationships/image" Target="../media/image97.png"/><Relationship Id="rId3" Type="http://schemas.openxmlformats.org/officeDocument/2006/relationships/image" Target="../media/image87.jpeg"/><Relationship Id="rId7" Type="http://schemas.openxmlformats.org/officeDocument/2006/relationships/image" Target="../media/image91.tiff"/><Relationship Id="rId12"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90.tiff"/><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jpeg"/><Relationship Id="rId9" Type="http://schemas.openxmlformats.org/officeDocument/2006/relationships/image" Target="../media/image93.tiff"/><Relationship Id="rId14"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18" Type="http://schemas.openxmlformats.org/officeDocument/2006/relationships/image" Target="../media/image114.png"/><Relationship Id="rId3" Type="http://schemas.openxmlformats.org/officeDocument/2006/relationships/image" Target="../media/image99.jpeg"/><Relationship Id="rId21" Type="http://schemas.openxmlformats.org/officeDocument/2006/relationships/image" Target="../media/image117.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3.png"/><Relationship Id="rId2" Type="http://schemas.openxmlformats.org/officeDocument/2006/relationships/notesSlide" Target="../notesSlides/notesSlide27.xml"/><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slideLayout" Target="../slideLayouts/slideLayout9.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gif"/><Relationship Id="rId19" Type="http://schemas.openxmlformats.org/officeDocument/2006/relationships/image" Target="../media/image115.png"/><Relationship Id="rId4" Type="http://schemas.openxmlformats.org/officeDocument/2006/relationships/image" Target="../media/image100.jpeg"/><Relationship Id="rId9" Type="http://schemas.openxmlformats.org/officeDocument/2006/relationships/image" Target="../media/image105.gif"/><Relationship Id="rId14" Type="http://schemas.openxmlformats.org/officeDocument/2006/relationships/image" Target="../media/image110.png"/><Relationship Id="rId22" Type="http://schemas.openxmlformats.org/officeDocument/2006/relationships/image" Target="../media/image118.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forbes.com/sites/neilwinton/2017/12/28/u-s-car-sales-will-slip-a-bit-in-2018-but-things-could-get-grim-after-that/#23dde3037809" TargetMode="Externa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19.jpe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64.svg"/></Relationships>
</file>

<file path=ppt/slides/_rels/slide3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www.experian.com/content/dam/marketing/na/automotive/quarterly-webinars/2018-q1-safm.pdf" TargetMode="Externa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autofinancenews.net/auto-finance-industry-trends-that-will-disrupt-lending-in-2019/"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www.autofinancenews.net/auto-finance-industry-trends-that-will-disrupt-lending-in-2019/"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sv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051BA2-997D-0845-8C34-75AC87E18D64}"/>
              </a:ext>
            </a:extLst>
          </p:cNvPr>
          <p:cNvPicPr>
            <a:picLocks noChangeAspect="1"/>
          </p:cNvPicPr>
          <p:nvPr/>
        </p:nvPicPr>
        <p:blipFill>
          <a:blip r:embed="rId3"/>
          <a:stretch>
            <a:fillRect/>
          </a:stretch>
        </p:blipFill>
        <p:spPr>
          <a:xfrm>
            <a:off x="0" y="3001725"/>
            <a:ext cx="4446610" cy="1385769"/>
          </a:xfrm>
          <a:prstGeom prst="rect">
            <a:avLst/>
          </a:prstGeom>
        </p:spPr>
      </p:pic>
      <p:pic>
        <p:nvPicPr>
          <p:cNvPr id="11" name="Picture 10">
            <a:extLst>
              <a:ext uri="{FF2B5EF4-FFF2-40B4-BE49-F238E27FC236}">
                <a16:creationId xmlns:a16="http://schemas.microsoft.com/office/drawing/2014/main" id="{2672C1E4-5E8A-4C43-8575-9A9E04E8FF4E}"/>
              </a:ext>
            </a:extLst>
          </p:cNvPr>
          <p:cNvPicPr>
            <a:picLocks noChangeAspect="1"/>
          </p:cNvPicPr>
          <p:nvPr/>
        </p:nvPicPr>
        <p:blipFill>
          <a:blip r:embed="rId4"/>
          <a:stretch>
            <a:fillRect/>
          </a:stretch>
        </p:blipFill>
        <p:spPr>
          <a:xfrm>
            <a:off x="5803088" y="1053447"/>
            <a:ext cx="3340911" cy="1395839"/>
          </a:xfrm>
          <a:prstGeom prst="rect">
            <a:avLst/>
          </a:prstGeom>
        </p:spPr>
      </p:pic>
      <p:sp>
        <p:nvSpPr>
          <p:cNvPr id="10" name="Rectangle 9">
            <a:extLst>
              <a:ext uri="{FF2B5EF4-FFF2-40B4-BE49-F238E27FC236}">
                <a16:creationId xmlns:a16="http://schemas.microsoft.com/office/drawing/2014/main" id="{4EC63E3F-2C5D-5141-8934-F9A7C65CDBAC}"/>
              </a:ext>
            </a:extLst>
          </p:cNvPr>
          <p:cNvSpPr/>
          <p:nvPr/>
        </p:nvSpPr>
        <p:spPr>
          <a:xfrm>
            <a:off x="0" y="0"/>
            <a:ext cx="9143999" cy="5143500"/>
          </a:xfrm>
          <a:prstGeom prst="rect">
            <a:avLst/>
          </a:prstGeom>
          <a:solidFill>
            <a:srgbClr val="009ED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algn="ctr"/>
            <a:endParaRPr lang="en-US" sz="1801">
              <a:solidFill>
                <a:schemeClr val="bg1"/>
              </a:solidFill>
            </a:endParaRPr>
          </a:p>
        </p:txBody>
      </p:sp>
      <p:sp>
        <p:nvSpPr>
          <p:cNvPr id="6" name="TextBox 5">
            <a:extLst>
              <a:ext uri="{FF2B5EF4-FFF2-40B4-BE49-F238E27FC236}">
                <a16:creationId xmlns:a16="http://schemas.microsoft.com/office/drawing/2014/main" id="{E0A06E6E-F5DF-BE4F-80DA-C2789065D826}"/>
              </a:ext>
            </a:extLst>
          </p:cNvPr>
          <p:cNvSpPr txBox="1"/>
          <p:nvPr/>
        </p:nvSpPr>
        <p:spPr>
          <a:xfrm>
            <a:off x="82808" y="1541398"/>
            <a:ext cx="3722342" cy="610424"/>
          </a:xfrm>
          <a:prstGeom prst="rect">
            <a:avLst/>
          </a:prstGeom>
          <a:noFill/>
        </p:spPr>
        <p:txBody>
          <a:bodyPr wrap="square" rtlCol="0">
            <a:spAutoFit/>
          </a:bodyPr>
          <a:lstStyle/>
          <a:p>
            <a:pPr algn="r">
              <a:spcBef>
                <a:spcPts val="200"/>
              </a:spcBef>
            </a:pPr>
            <a:r>
              <a:rPr lang="en-US" sz="1600" dirty="0">
                <a:solidFill>
                  <a:schemeClr val="bg1"/>
                </a:solidFill>
                <a:latin typeface="Helvetica Neue" panose="02000503000000020004"/>
              </a:rPr>
              <a:t>TOP 5 LENDING TRENDS </a:t>
            </a:r>
          </a:p>
          <a:p>
            <a:pPr algn="r">
              <a:spcBef>
                <a:spcPts val="200"/>
              </a:spcBef>
            </a:pPr>
            <a:r>
              <a:rPr lang="en-US" sz="1600" dirty="0">
                <a:solidFill>
                  <a:schemeClr val="bg1"/>
                </a:solidFill>
                <a:latin typeface="Helvetica Neue" panose="02000503000000020004"/>
              </a:rPr>
              <a:t>TO WATCH IN 2019</a:t>
            </a:r>
          </a:p>
        </p:txBody>
      </p:sp>
      <p:pic>
        <p:nvPicPr>
          <p:cNvPr id="9" name="Picture 8">
            <a:extLst>
              <a:ext uri="{FF2B5EF4-FFF2-40B4-BE49-F238E27FC236}">
                <a16:creationId xmlns:a16="http://schemas.microsoft.com/office/drawing/2014/main" id="{427E4AF6-FC4E-4FE7-ACC9-699F78E84E3E}"/>
              </a:ext>
            </a:extLst>
          </p:cNvPr>
          <p:cNvPicPr>
            <a:picLocks noChangeAspect="1"/>
          </p:cNvPicPr>
          <p:nvPr/>
        </p:nvPicPr>
        <p:blipFill>
          <a:blip r:embed="rId5"/>
          <a:stretch>
            <a:fillRect/>
          </a:stretch>
        </p:blipFill>
        <p:spPr>
          <a:xfrm>
            <a:off x="1085469" y="724496"/>
            <a:ext cx="2643150" cy="531383"/>
          </a:xfrm>
          <a:prstGeom prst="rect">
            <a:avLst/>
          </a:prstGeom>
        </p:spPr>
      </p:pic>
      <p:pic>
        <p:nvPicPr>
          <p:cNvPr id="13" name="Picture 12">
            <a:extLst>
              <a:ext uri="{FF2B5EF4-FFF2-40B4-BE49-F238E27FC236}">
                <a16:creationId xmlns:a16="http://schemas.microsoft.com/office/drawing/2014/main" id="{2DD63BAF-691E-4A11-A5C1-9ABE716F3B5C}"/>
              </a:ext>
            </a:extLst>
          </p:cNvPr>
          <p:cNvPicPr>
            <a:picLocks noChangeAspect="1"/>
          </p:cNvPicPr>
          <p:nvPr/>
        </p:nvPicPr>
        <p:blipFill>
          <a:blip r:embed="rId6"/>
          <a:stretch>
            <a:fillRect/>
          </a:stretch>
        </p:blipFill>
        <p:spPr>
          <a:xfrm>
            <a:off x="6409918" y="4387494"/>
            <a:ext cx="2344295" cy="358821"/>
          </a:xfrm>
          <a:prstGeom prst="rect">
            <a:avLst/>
          </a:prstGeom>
        </p:spPr>
      </p:pic>
    </p:spTree>
    <p:extLst>
      <p:ext uri="{BB962C8B-B14F-4D97-AF65-F5344CB8AC3E}">
        <p14:creationId xmlns:p14="http://schemas.microsoft.com/office/powerpoint/2010/main" val="1120269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10</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1. Cloud-Based Lending Platforms</a:t>
            </a:r>
          </a:p>
        </p:txBody>
      </p:sp>
      <p:pic>
        <p:nvPicPr>
          <p:cNvPr id="13" name="Graphic 12">
            <a:extLst>
              <a:ext uri="{FF2B5EF4-FFF2-40B4-BE49-F238E27FC236}">
                <a16:creationId xmlns:a16="http://schemas.microsoft.com/office/drawing/2014/main" id="{A34FF1FD-0D1C-47F7-922E-A02B1E31E4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686" y="958830"/>
            <a:ext cx="4087368" cy="4087368"/>
          </a:xfrm>
          <a:prstGeom prst="rect">
            <a:avLst/>
          </a:prstGeom>
        </p:spPr>
      </p:pic>
      <p:graphicFrame>
        <p:nvGraphicFramePr>
          <p:cNvPr id="7" name="Content Placeholder 2">
            <a:extLst>
              <a:ext uri="{FF2B5EF4-FFF2-40B4-BE49-F238E27FC236}">
                <a16:creationId xmlns:a16="http://schemas.microsoft.com/office/drawing/2014/main" id="{BB287DFB-5C69-465B-9E8A-6C7C7D1BC9AF}"/>
              </a:ext>
            </a:extLst>
          </p:cNvPr>
          <p:cNvGraphicFramePr>
            <a:graphicFrameLocks/>
          </p:cNvGraphicFramePr>
          <p:nvPr>
            <p:extLst>
              <p:ext uri="{D42A27DB-BD31-4B8C-83A1-F6EECF244321}">
                <p14:modId xmlns:p14="http://schemas.microsoft.com/office/powerpoint/2010/main" val="41167865"/>
              </p:ext>
            </p:extLst>
          </p:nvPr>
        </p:nvGraphicFramePr>
        <p:xfrm>
          <a:off x="4743550" y="1238187"/>
          <a:ext cx="4087368" cy="36969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86783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11</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2. Use Predictive Analytics</a:t>
            </a:r>
          </a:p>
        </p:txBody>
      </p:sp>
      <p:sp>
        <p:nvSpPr>
          <p:cNvPr id="12" name="TextBox 11">
            <a:extLst>
              <a:ext uri="{FF2B5EF4-FFF2-40B4-BE49-F238E27FC236}">
                <a16:creationId xmlns:a16="http://schemas.microsoft.com/office/drawing/2014/main" id="{5B99D794-A6B1-CC44-B4F0-ADC4A92A47BF}"/>
              </a:ext>
            </a:extLst>
          </p:cNvPr>
          <p:cNvSpPr txBox="1"/>
          <p:nvPr/>
        </p:nvSpPr>
        <p:spPr>
          <a:xfrm>
            <a:off x="601856" y="1547056"/>
            <a:ext cx="3642484" cy="3554819"/>
          </a:xfrm>
          <a:prstGeom prst="rect">
            <a:avLst/>
          </a:prstGeom>
          <a:noFill/>
        </p:spPr>
        <p:txBody>
          <a:bodyPr wrap="square" rtlCol="0">
            <a:spAutoFit/>
          </a:bodyPr>
          <a:lstStyle/>
          <a:p>
            <a:pPr>
              <a:lnSpc>
                <a:spcPct val="150000"/>
              </a:lnSpc>
            </a:pPr>
            <a:r>
              <a:rPr lang="en-US" sz="1400" b="1" dirty="0">
                <a:solidFill>
                  <a:schemeClr val="tx1">
                    <a:lumMod val="65000"/>
                    <a:lumOff val="35000"/>
                  </a:schemeClr>
                </a:solidFill>
                <a:latin typeface="Helvetica" panose="020B0604020202020204" pitchFamily="34" charset="0"/>
                <a:cs typeface="Helvetica" panose="020B0604020202020204" pitchFamily="34" charset="0"/>
              </a:rPr>
              <a:t>“Predictive Analytics help lenders modify and fine-tune lending policies and practices—and respond to market changes quickly when needed. Lenders can access data to perform important business functions ”</a:t>
            </a:r>
          </a:p>
          <a:p>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a:p>
            <a:endParaRPr lang="en-US" sz="1100" dirty="0">
              <a:solidFill>
                <a:schemeClr val="tx1">
                  <a:lumMod val="65000"/>
                  <a:lumOff val="35000"/>
                </a:schemeClr>
              </a:solidFill>
            </a:endParaRPr>
          </a:p>
          <a:p>
            <a:endParaRPr lang="en-US" sz="1100" dirty="0">
              <a:solidFill>
                <a:schemeClr val="tx1">
                  <a:lumMod val="65000"/>
                  <a:lumOff val="35000"/>
                </a:schemeClr>
              </a:solidFill>
            </a:endParaRPr>
          </a:p>
          <a:p>
            <a:endParaRPr lang="en-US" sz="1100" dirty="0">
              <a:solidFill>
                <a:schemeClr val="tx1">
                  <a:lumMod val="65000"/>
                  <a:lumOff val="35000"/>
                </a:schemeClr>
              </a:solidFill>
            </a:endParaRPr>
          </a:p>
          <a:p>
            <a:br>
              <a:rPr lang="en-US" sz="1100" dirty="0">
                <a:solidFill>
                  <a:schemeClr val="tx1">
                    <a:lumMod val="65000"/>
                    <a:lumOff val="35000"/>
                  </a:schemeClr>
                </a:solidFill>
              </a:rPr>
            </a:br>
            <a:br>
              <a:rPr lang="en-US" sz="1100" dirty="0">
                <a:solidFill>
                  <a:schemeClr val="tx1">
                    <a:lumMod val="65000"/>
                    <a:lumOff val="35000"/>
                  </a:schemeClr>
                </a:solidFill>
              </a:rPr>
            </a:br>
            <a:r>
              <a:rPr lang="en-US" sz="1100" dirty="0">
                <a:solidFill>
                  <a:schemeClr val="tx1">
                    <a:lumMod val="65000"/>
                    <a:lumOff val="35000"/>
                  </a:schemeClr>
                </a:solidFill>
              </a:rPr>
              <a:t>                                                                                                            </a:t>
            </a:r>
            <a:r>
              <a:rPr lang="en-US" sz="1100" dirty="0">
                <a:solidFill>
                  <a:schemeClr val="tx1">
                    <a:lumMod val="65000"/>
                    <a:lumOff val="35000"/>
                  </a:schemeClr>
                </a:solidFill>
                <a:latin typeface="Helvetica" panose="020B0604020202020204" pitchFamily="34" charset="0"/>
                <a:cs typeface="Helvetica" panose="020B0604020202020204" pitchFamily="34" charset="0"/>
              </a:rPr>
              <a:t>- Auto Finance Industry Trends that will disrupt lending in 2019 – </a:t>
            </a:r>
            <a:r>
              <a:rPr lang="en-US" sz="1100" dirty="0">
                <a:latin typeface="Helvetica" panose="020B0604020202020204" pitchFamily="34" charset="0"/>
                <a:cs typeface="Helvetica" panose="020B0604020202020204" pitchFamily="34" charset="0"/>
                <a:hlinkClick r:id="rId3"/>
              </a:rPr>
              <a:t>Auto Finance News</a:t>
            </a:r>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3B7CBB09-CD9E-48A5-B5FC-ACB7BB4C59EC}"/>
              </a:ext>
            </a:extLst>
          </p:cNvPr>
          <p:cNvPicPr>
            <a:picLocks noChangeAspect="1"/>
          </p:cNvPicPr>
          <p:nvPr/>
        </p:nvPicPr>
        <p:blipFill rotWithShape="1">
          <a:blip r:embed="rId4"/>
          <a:srcRect l="2082" r="-2" b="-2"/>
          <a:stretch/>
        </p:blipFill>
        <p:spPr>
          <a:xfrm>
            <a:off x="4567960" y="723902"/>
            <a:ext cx="4096293" cy="4183378"/>
          </a:xfrm>
          <a:prstGeom prst="rect">
            <a:avLst/>
          </a:prstGeom>
          <a:effectLst/>
        </p:spPr>
      </p:pic>
    </p:spTree>
    <p:extLst>
      <p:ext uri="{BB962C8B-B14F-4D97-AF65-F5344CB8AC3E}">
        <p14:creationId xmlns:p14="http://schemas.microsoft.com/office/powerpoint/2010/main" val="1376130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12</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2. Use Predictive Analytics to help with</a:t>
            </a:r>
          </a:p>
        </p:txBody>
      </p:sp>
      <p:pic>
        <p:nvPicPr>
          <p:cNvPr id="7" name="Picture 6">
            <a:extLst>
              <a:ext uri="{FF2B5EF4-FFF2-40B4-BE49-F238E27FC236}">
                <a16:creationId xmlns:a16="http://schemas.microsoft.com/office/drawing/2014/main" id="{3B7CBB09-CD9E-48A5-B5FC-ACB7BB4C59EC}"/>
              </a:ext>
            </a:extLst>
          </p:cNvPr>
          <p:cNvPicPr>
            <a:picLocks noChangeAspect="1"/>
          </p:cNvPicPr>
          <p:nvPr/>
        </p:nvPicPr>
        <p:blipFill rotWithShape="1">
          <a:blip r:embed="rId3"/>
          <a:srcRect l="2082" r="-2" b="-2"/>
          <a:stretch/>
        </p:blipFill>
        <p:spPr>
          <a:xfrm>
            <a:off x="4567960" y="723902"/>
            <a:ext cx="4096293" cy="4183378"/>
          </a:xfrm>
          <a:prstGeom prst="rect">
            <a:avLst/>
          </a:prstGeom>
          <a:effectLst/>
        </p:spPr>
      </p:pic>
      <p:graphicFrame>
        <p:nvGraphicFramePr>
          <p:cNvPr id="11" name="Content Placeholder 2">
            <a:extLst>
              <a:ext uri="{FF2B5EF4-FFF2-40B4-BE49-F238E27FC236}">
                <a16:creationId xmlns:a16="http://schemas.microsoft.com/office/drawing/2014/main" id="{F024F063-0213-41E4-9952-19199AA80732}"/>
              </a:ext>
            </a:extLst>
          </p:cNvPr>
          <p:cNvGraphicFramePr>
            <a:graphicFrameLocks/>
          </p:cNvGraphicFramePr>
          <p:nvPr>
            <p:extLst>
              <p:ext uri="{D42A27DB-BD31-4B8C-83A1-F6EECF244321}">
                <p14:modId xmlns:p14="http://schemas.microsoft.com/office/powerpoint/2010/main" val="1874865534"/>
              </p:ext>
            </p:extLst>
          </p:nvPr>
        </p:nvGraphicFramePr>
        <p:xfrm>
          <a:off x="356070" y="1140820"/>
          <a:ext cx="4028151" cy="34066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9126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13</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2. Use Predictive Analytics </a:t>
            </a:r>
          </a:p>
        </p:txBody>
      </p:sp>
      <p:pic>
        <p:nvPicPr>
          <p:cNvPr id="7" name="Picture 6">
            <a:extLst>
              <a:ext uri="{FF2B5EF4-FFF2-40B4-BE49-F238E27FC236}">
                <a16:creationId xmlns:a16="http://schemas.microsoft.com/office/drawing/2014/main" id="{3B7CBB09-CD9E-48A5-B5FC-ACB7BB4C59EC}"/>
              </a:ext>
            </a:extLst>
          </p:cNvPr>
          <p:cNvPicPr>
            <a:picLocks noChangeAspect="1"/>
          </p:cNvPicPr>
          <p:nvPr/>
        </p:nvPicPr>
        <p:blipFill rotWithShape="1">
          <a:blip r:embed="rId3"/>
          <a:srcRect l="2082" r="-2" b="-2"/>
          <a:stretch/>
        </p:blipFill>
        <p:spPr>
          <a:xfrm>
            <a:off x="4567960" y="723902"/>
            <a:ext cx="4096293" cy="4183378"/>
          </a:xfrm>
          <a:prstGeom prst="rect">
            <a:avLst/>
          </a:prstGeom>
          <a:solidFill>
            <a:schemeClr val="bg1"/>
          </a:solidFill>
          <a:effectLst/>
        </p:spPr>
      </p:pic>
      <p:graphicFrame>
        <p:nvGraphicFramePr>
          <p:cNvPr id="12" name="Content Placeholder 2">
            <a:extLst>
              <a:ext uri="{FF2B5EF4-FFF2-40B4-BE49-F238E27FC236}">
                <a16:creationId xmlns:a16="http://schemas.microsoft.com/office/drawing/2014/main" id="{C87A4F5D-765F-4B23-9E7D-146C02C6BF37}"/>
              </a:ext>
            </a:extLst>
          </p:cNvPr>
          <p:cNvGraphicFramePr>
            <a:graphicFrameLocks/>
          </p:cNvGraphicFramePr>
          <p:nvPr>
            <p:extLst>
              <p:ext uri="{D42A27DB-BD31-4B8C-83A1-F6EECF244321}">
                <p14:modId xmlns:p14="http://schemas.microsoft.com/office/powerpoint/2010/main" val="2193288889"/>
              </p:ext>
            </p:extLst>
          </p:nvPr>
        </p:nvGraphicFramePr>
        <p:xfrm>
          <a:off x="410393" y="1061351"/>
          <a:ext cx="4096293" cy="36494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63654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C97879-22C9-4976-A063-8833E0A92947}"/>
              </a:ext>
            </a:extLst>
          </p:cNvPr>
          <p:cNvPicPr>
            <a:picLocks noChangeAspect="1"/>
          </p:cNvPicPr>
          <p:nvPr/>
        </p:nvPicPr>
        <p:blipFill rotWithShape="1">
          <a:blip r:embed="rId3">
            <a:extLst/>
          </a:blip>
          <a:srcRect t="22928" r="9091" b="25936"/>
          <a:stretch/>
        </p:blipFill>
        <p:spPr>
          <a:xfrm>
            <a:off x="3077031" y="1730828"/>
            <a:ext cx="6066969" cy="3412671"/>
          </a:xfrm>
          <a:prstGeom prst="rect">
            <a:avLst/>
          </a:prstGeom>
        </p:spPr>
      </p:pic>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14</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3. Provide a Richer User Experience </a:t>
            </a:r>
          </a:p>
        </p:txBody>
      </p:sp>
      <p:sp>
        <p:nvSpPr>
          <p:cNvPr id="2" name="Rectangle 1">
            <a:extLst>
              <a:ext uri="{FF2B5EF4-FFF2-40B4-BE49-F238E27FC236}">
                <a16:creationId xmlns:a16="http://schemas.microsoft.com/office/drawing/2014/main" id="{81713265-7D91-404D-A8A3-06E017AF2207}"/>
              </a:ext>
            </a:extLst>
          </p:cNvPr>
          <p:cNvSpPr/>
          <p:nvPr/>
        </p:nvSpPr>
        <p:spPr>
          <a:xfrm>
            <a:off x="545921" y="1347650"/>
            <a:ext cx="2844980" cy="3785652"/>
          </a:xfrm>
          <a:prstGeom prst="rect">
            <a:avLst/>
          </a:prstGeom>
        </p:spPr>
        <p:txBody>
          <a:bodyPr wrap="square">
            <a:spAutoFit/>
          </a:bodyPr>
          <a:lstStyle/>
          <a:p>
            <a:pPr>
              <a:lnSpc>
                <a:spcPct val="150000"/>
              </a:lnSpc>
            </a:pPr>
            <a:r>
              <a:rPr lang="en-US" sz="1400" b="1" dirty="0">
                <a:solidFill>
                  <a:schemeClr val="tx1">
                    <a:lumMod val="65000"/>
                    <a:lumOff val="35000"/>
                  </a:schemeClr>
                </a:solidFill>
                <a:latin typeface="Helvetica" panose="020B0604020202020204" pitchFamily="34" charset="0"/>
                <a:cs typeface="Helvetica" panose="020B0604020202020204" pitchFamily="34" charset="0"/>
              </a:rPr>
              <a:t>A recent article published in The Financial Brand reported 61% of banks listed “removing friction from the process and providing more payment options in order to capture more Millennials” as a priority  for 2018 and beyond. </a:t>
            </a:r>
          </a:p>
          <a:p>
            <a:pPr>
              <a:lnSpc>
                <a:spcPct val="150000"/>
              </a:lnSpc>
            </a:pPr>
            <a:endParaRPr lang="en-US" sz="1400" dirty="0">
              <a:latin typeface="Helvetica" panose="020B0604020202020204" pitchFamily="34" charset="0"/>
              <a:cs typeface="Helvetica" panose="020B0604020202020204" pitchFamily="34" charset="0"/>
            </a:endParaRPr>
          </a:p>
          <a:p>
            <a:r>
              <a:rPr lang="en-US" dirty="0"/>
              <a:t>                                                                                                                      </a:t>
            </a:r>
            <a:r>
              <a:rPr lang="en-US" sz="1100" dirty="0">
                <a:solidFill>
                  <a:schemeClr val="tx1">
                    <a:lumMod val="65000"/>
                    <a:lumOff val="35000"/>
                  </a:schemeClr>
                </a:solidFill>
                <a:latin typeface="Helvetica" panose="020B0604020202020204" pitchFamily="34" charset="0"/>
                <a:cs typeface="Helvetica" panose="020B0604020202020204" pitchFamily="34" charset="0"/>
              </a:rPr>
              <a:t>- Top Banking Trends and Predictions Outlook </a:t>
            </a:r>
            <a:r>
              <a:rPr lang="en-US" sz="1100" dirty="0">
                <a:latin typeface="Helvetica" panose="020B0604020202020204" pitchFamily="34" charset="0"/>
                <a:cs typeface="Helvetica" panose="020B0604020202020204" pitchFamily="34" charset="0"/>
              </a:rPr>
              <a:t>– </a:t>
            </a:r>
            <a:r>
              <a:rPr lang="en-US" sz="1100" dirty="0">
                <a:latin typeface="Helvetica" panose="020B0604020202020204" pitchFamily="34" charset="0"/>
                <a:cs typeface="Helvetica" panose="020B0604020202020204" pitchFamily="34" charset="0"/>
                <a:hlinkClick r:id="rId4"/>
              </a:rPr>
              <a:t>The Financial Brand</a:t>
            </a:r>
            <a:br>
              <a:rPr lang="en-US" sz="1100" dirty="0">
                <a:latin typeface="Helvetica" panose="020B0604020202020204" pitchFamily="34" charset="0"/>
                <a:cs typeface="Helvetica" panose="020B0604020202020204" pitchFamily="34" charset="0"/>
              </a:rPr>
            </a:br>
            <a:endParaRPr lang="en-US" sz="1100" dirty="0">
              <a:latin typeface="Helvetica" panose="020B0604020202020204" pitchFamily="34" charset="0"/>
              <a:cs typeface="Helvetica" panose="020B0604020202020204" pitchFamily="34" charset="0"/>
            </a:endParaRPr>
          </a:p>
        </p:txBody>
      </p:sp>
      <p:sp>
        <p:nvSpPr>
          <p:cNvPr id="7" name="Title 1">
            <a:extLst>
              <a:ext uri="{FF2B5EF4-FFF2-40B4-BE49-F238E27FC236}">
                <a16:creationId xmlns:a16="http://schemas.microsoft.com/office/drawing/2014/main" id="{B7DE1A37-6DA2-4E36-85F3-A3B79FCDC69C}"/>
              </a:ext>
            </a:extLst>
          </p:cNvPr>
          <p:cNvSpPr txBox="1">
            <a:spLocks/>
          </p:cNvSpPr>
          <p:nvPr/>
        </p:nvSpPr>
        <p:spPr>
          <a:xfrm>
            <a:off x="1490915" y="587464"/>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18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With Expanded Payment Options</a:t>
            </a:r>
          </a:p>
        </p:txBody>
      </p:sp>
    </p:spTree>
    <p:extLst>
      <p:ext uri="{BB962C8B-B14F-4D97-AF65-F5344CB8AC3E}">
        <p14:creationId xmlns:p14="http://schemas.microsoft.com/office/powerpoint/2010/main" val="869629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C97879-22C9-4976-A063-8833E0A92947}"/>
              </a:ext>
            </a:extLst>
          </p:cNvPr>
          <p:cNvPicPr>
            <a:picLocks noChangeAspect="1"/>
          </p:cNvPicPr>
          <p:nvPr/>
        </p:nvPicPr>
        <p:blipFill rotWithShape="1">
          <a:blip r:embed="rId3">
            <a:extLst/>
          </a:blip>
          <a:srcRect t="22928" r="9091" b="25936"/>
          <a:stretch/>
        </p:blipFill>
        <p:spPr>
          <a:xfrm>
            <a:off x="3077031" y="1730828"/>
            <a:ext cx="6066969" cy="3412671"/>
          </a:xfrm>
          <a:prstGeom prst="rect">
            <a:avLst/>
          </a:prstGeom>
        </p:spPr>
      </p:pic>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15</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3. Provide a Richer User Experience</a:t>
            </a:r>
          </a:p>
        </p:txBody>
      </p:sp>
      <p:graphicFrame>
        <p:nvGraphicFramePr>
          <p:cNvPr id="7" name="Content Placeholder 2">
            <a:extLst>
              <a:ext uri="{FF2B5EF4-FFF2-40B4-BE49-F238E27FC236}">
                <a16:creationId xmlns:a16="http://schemas.microsoft.com/office/drawing/2014/main" id="{A23C4EC9-3D10-4B9B-BE68-5AEBEF03A055}"/>
              </a:ext>
            </a:extLst>
          </p:cNvPr>
          <p:cNvGraphicFramePr>
            <a:graphicFrameLocks/>
          </p:cNvGraphicFramePr>
          <p:nvPr>
            <p:extLst>
              <p:ext uri="{D42A27DB-BD31-4B8C-83A1-F6EECF244321}">
                <p14:modId xmlns:p14="http://schemas.microsoft.com/office/powerpoint/2010/main" val="1949965599"/>
              </p:ext>
            </p:extLst>
          </p:nvPr>
        </p:nvGraphicFramePr>
        <p:xfrm>
          <a:off x="445582" y="1183821"/>
          <a:ext cx="5138789" cy="35269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itle 1">
            <a:extLst>
              <a:ext uri="{FF2B5EF4-FFF2-40B4-BE49-F238E27FC236}">
                <a16:creationId xmlns:a16="http://schemas.microsoft.com/office/drawing/2014/main" id="{0E868447-317D-42A0-B524-A03513592B0B}"/>
              </a:ext>
            </a:extLst>
          </p:cNvPr>
          <p:cNvSpPr txBox="1">
            <a:spLocks/>
          </p:cNvSpPr>
          <p:nvPr/>
        </p:nvSpPr>
        <p:spPr>
          <a:xfrm>
            <a:off x="1490915" y="587464"/>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18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With Expanded Payment Options</a:t>
            </a:r>
          </a:p>
        </p:txBody>
      </p:sp>
    </p:spTree>
    <p:extLst>
      <p:ext uri="{BB962C8B-B14F-4D97-AF65-F5344CB8AC3E}">
        <p14:creationId xmlns:p14="http://schemas.microsoft.com/office/powerpoint/2010/main" val="2534873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16</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Polling Question 1</a:t>
            </a:r>
          </a:p>
        </p:txBody>
      </p:sp>
      <p:sp>
        <p:nvSpPr>
          <p:cNvPr id="12" name="Content Placeholder 2">
            <a:extLst>
              <a:ext uri="{FF2B5EF4-FFF2-40B4-BE49-F238E27FC236}">
                <a16:creationId xmlns:a16="http://schemas.microsoft.com/office/drawing/2014/main" id="{D0A2AB2C-D869-4C06-8269-87730EB7AC9A}"/>
              </a:ext>
            </a:extLst>
          </p:cNvPr>
          <p:cNvSpPr txBox="1">
            <a:spLocks/>
          </p:cNvSpPr>
          <p:nvPr/>
        </p:nvSpPr>
        <p:spPr>
          <a:xfrm>
            <a:off x="4116434" y="1443801"/>
            <a:ext cx="3564526" cy="2952940"/>
          </a:xfrm>
          <a:prstGeom prst="rect">
            <a:avLst/>
          </a:prstGeom>
        </p:spPr>
        <p:txBody>
          <a:bodyPr>
            <a:normAutofit/>
          </a:bodyPr>
          <a:lstStyle>
            <a:lvl1pPr marL="0" indent="-228600" algn="l" defTabSz="457200" rtl="0" eaLnBrk="1" latinLnBrk="0" hangingPunct="1">
              <a:lnSpc>
                <a:spcPct val="120000"/>
              </a:lnSpc>
              <a:spcBef>
                <a:spcPct val="20000"/>
              </a:spcBef>
              <a:buClr>
                <a:srgbClr val="04A4CC"/>
              </a:buClr>
              <a:buFont typeface="Arial"/>
              <a:buChar char="•"/>
              <a:defRPr sz="1600" kern="1200">
                <a:solidFill>
                  <a:srgbClr val="333739"/>
                </a:solidFill>
                <a:latin typeface="Helvetica"/>
                <a:ea typeface="+mn-ea"/>
                <a:cs typeface="Helvetica"/>
              </a:defRPr>
            </a:lvl1pPr>
            <a:lvl2pPr marL="548640" indent="-228600" algn="l" defTabSz="457200" rtl="0" eaLnBrk="1" latinLnBrk="0" hangingPunct="1">
              <a:lnSpc>
                <a:spcPct val="120000"/>
              </a:lnSpc>
              <a:spcBef>
                <a:spcPct val="20000"/>
              </a:spcBef>
              <a:buClr>
                <a:srgbClr val="04A4CC"/>
              </a:buClr>
              <a:buFont typeface="Arial"/>
              <a:buChar char="–"/>
              <a:defRPr sz="1400" kern="1200">
                <a:solidFill>
                  <a:srgbClr val="656767"/>
                </a:solidFill>
                <a:latin typeface="Helvetica"/>
                <a:ea typeface="+mn-ea"/>
                <a:cs typeface="Helvetica"/>
              </a:defRPr>
            </a:lvl2pPr>
            <a:lvl3pPr marL="777240" indent="-228600" algn="l" defTabSz="457200" rtl="0" eaLnBrk="1" latinLnBrk="0" hangingPunct="1">
              <a:lnSpc>
                <a:spcPct val="130000"/>
              </a:lnSpc>
              <a:spcBef>
                <a:spcPct val="20000"/>
              </a:spcBef>
              <a:buClr>
                <a:srgbClr val="04A4CC"/>
              </a:buClr>
              <a:buFont typeface="Arial"/>
              <a:buChar char="•"/>
              <a:defRPr sz="1200" kern="1200">
                <a:solidFill>
                  <a:srgbClr val="656767"/>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nSpc>
                <a:spcPct val="114000"/>
              </a:lnSpc>
              <a:buFont typeface="Arial"/>
              <a:buNone/>
            </a:pPr>
            <a:r>
              <a:rPr lang="en-US" sz="1400" dirty="0"/>
              <a:t>What % of your consumers use mobile devices to make payments? </a:t>
            </a:r>
          </a:p>
          <a:p>
            <a:pPr indent="0">
              <a:lnSpc>
                <a:spcPct val="114000"/>
              </a:lnSpc>
              <a:buFont typeface="Arial"/>
              <a:buNone/>
            </a:pPr>
            <a:endParaRPr lang="en-US" sz="1400" dirty="0"/>
          </a:p>
          <a:p>
            <a:pPr>
              <a:lnSpc>
                <a:spcPct val="114000"/>
              </a:lnSpc>
              <a:buFont typeface="Wingdings" panose="05000000000000000000" pitchFamily="2" charset="2"/>
              <a:buChar char="q"/>
            </a:pPr>
            <a:r>
              <a:rPr lang="en-US" sz="1400" dirty="0"/>
              <a:t> &lt;10%       </a:t>
            </a:r>
          </a:p>
          <a:p>
            <a:pPr>
              <a:lnSpc>
                <a:spcPct val="114000"/>
              </a:lnSpc>
              <a:buFont typeface="Wingdings" panose="05000000000000000000" pitchFamily="2" charset="2"/>
              <a:buChar char="q"/>
            </a:pPr>
            <a:r>
              <a:rPr lang="en-US" sz="1400" dirty="0"/>
              <a:t> 10-50%       </a:t>
            </a:r>
          </a:p>
          <a:p>
            <a:pPr>
              <a:lnSpc>
                <a:spcPct val="114000"/>
              </a:lnSpc>
              <a:buFont typeface="Wingdings" panose="05000000000000000000" pitchFamily="2" charset="2"/>
              <a:buChar char="q"/>
            </a:pPr>
            <a:r>
              <a:rPr lang="en-US" sz="1400" dirty="0"/>
              <a:t> &gt; 50%</a:t>
            </a:r>
          </a:p>
          <a:p>
            <a:pPr>
              <a:lnSpc>
                <a:spcPct val="90000"/>
              </a:lnSpc>
              <a:buFont typeface="Wingdings" panose="05000000000000000000" pitchFamily="2" charset="2"/>
              <a:buChar char="q"/>
            </a:pPr>
            <a:endParaRPr lang="en-US" sz="1350" dirty="0"/>
          </a:p>
        </p:txBody>
      </p:sp>
      <p:pic>
        <p:nvPicPr>
          <p:cNvPr id="14" name="Graphic 13" descr="Head with Gears">
            <a:extLst>
              <a:ext uri="{FF2B5EF4-FFF2-40B4-BE49-F238E27FC236}">
                <a16:creationId xmlns:a16="http://schemas.microsoft.com/office/drawing/2014/main" id="{0748882A-A082-44AA-AB0A-2D6BBFEC4C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100" y="1443800"/>
            <a:ext cx="2201008" cy="2201008"/>
          </a:xfrm>
          <a:prstGeom prst="rect">
            <a:avLst/>
          </a:prstGeom>
          <a:effectLst/>
        </p:spPr>
      </p:pic>
    </p:spTree>
    <p:extLst>
      <p:ext uri="{BB962C8B-B14F-4D97-AF65-F5344CB8AC3E}">
        <p14:creationId xmlns:p14="http://schemas.microsoft.com/office/powerpoint/2010/main" val="2974508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C57520-45C1-45E5-BDF2-CCB1BE9EA323}"/>
              </a:ext>
            </a:extLst>
          </p:cNvPr>
          <p:cNvPicPr>
            <a:picLocks noChangeAspect="1"/>
          </p:cNvPicPr>
          <p:nvPr/>
        </p:nvPicPr>
        <p:blipFill rotWithShape="1">
          <a:blip r:embed="rId3"/>
          <a:srcRect l="28960" r="22711"/>
          <a:stretch/>
        </p:blipFill>
        <p:spPr>
          <a:xfrm>
            <a:off x="5094514" y="744534"/>
            <a:ext cx="4049486" cy="439896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17</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4. Cater to the Millennial Buyer</a:t>
            </a:r>
          </a:p>
        </p:txBody>
      </p:sp>
      <p:sp>
        <p:nvSpPr>
          <p:cNvPr id="13" name="Rectangle 12">
            <a:extLst>
              <a:ext uri="{FF2B5EF4-FFF2-40B4-BE49-F238E27FC236}">
                <a16:creationId xmlns:a16="http://schemas.microsoft.com/office/drawing/2014/main" id="{EC054F18-E550-4A95-8D8C-68F4EC2E42F8}"/>
              </a:ext>
            </a:extLst>
          </p:cNvPr>
          <p:cNvSpPr/>
          <p:nvPr/>
        </p:nvSpPr>
        <p:spPr>
          <a:xfrm>
            <a:off x="566602" y="1120351"/>
            <a:ext cx="3682515" cy="3739485"/>
          </a:xfrm>
          <a:prstGeom prst="rect">
            <a:avLst/>
          </a:prstGeom>
        </p:spPr>
        <p:txBody>
          <a:bodyPr wrap="square">
            <a:spAutoFit/>
          </a:bodyPr>
          <a:lstStyle/>
          <a:p>
            <a:pPr>
              <a:lnSpc>
                <a:spcPct val="150000"/>
              </a:lnSpc>
            </a:pPr>
            <a:r>
              <a:rPr lang="en-US" sz="1400" b="1" dirty="0">
                <a:solidFill>
                  <a:schemeClr val="tx1">
                    <a:lumMod val="65000"/>
                    <a:lumOff val="35000"/>
                  </a:schemeClr>
                </a:solidFill>
                <a:latin typeface="Helvetica" panose="020B0604020202020204" pitchFamily="34" charset="0"/>
                <a:cs typeface="Helvetica" panose="020B0604020202020204" pitchFamily="34" charset="0"/>
              </a:rPr>
              <a:t>Millennials don’t purchase new vehicles. True or False? </a:t>
            </a:r>
          </a:p>
          <a:p>
            <a:pPr>
              <a:lnSpc>
                <a:spcPct val="150000"/>
              </a:lnSpc>
            </a:pPr>
            <a:endParaRPr lang="en-US" sz="1400" b="1" dirty="0">
              <a:solidFill>
                <a:schemeClr val="tx1">
                  <a:lumMod val="65000"/>
                  <a:lumOff val="35000"/>
                </a:schemeClr>
              </a:solidFill>
              <a:latin typeface="Helvetica" panose="020B0604020202020204" pitchFamily="34" charset="0"/>
              <a:cs typeface="Helvetica" panose="020B0604020202020204" pitchFamily="34" charset="0"/>
            </a:endParaRPr>
          </a:p>
          <a:p>
            <a:pPr>
              <a:lnSpc>
                <a:spcPct val="150000"/>
              </a:lnSpc>
            </a:pPr>
            <a:r>
              <a:rPr lang="en-US" sz="1400" b="1" dirty="0">
                <a:solidFill>
                  <a:schemeClr val="tx1">
                    <a:lumMod val="65000"/>
                    <a:lumOff val="35000"/>
                  </a:schemeClr>
                </a:solidFill>
                <a:latin typeface="Helvetica" panose="020B0604020202020204" pitchFamily="34" charset="0"/>
                <a:cs typeface="Helvetica" panose="020B0604020202020204" pitchFamily="34" charset="0"/>
              </a:rPr>
              <a:t>This demographic is maturing and is now poised to be a driving force in auto lending.</a:t>
            </a:r>
            <a:r>
              <a:rPr lang="en-US" dirty="0"/>
              <a:t>           </a:t>
            </a:r>
          </a:p>
          <a:p>
            <a:endParaRPr lang="en-US" dirty="0"/>
          </a:p>
          <a:p>
            <a:endParaRPr lang="en-US" dirty="0"/>
          </a:p>
          <a:p>
            <a:r>
              <a:rPr lang="en-US" dirty="0"/>
              <a:t>             </a:t>
            </a:r>
          </a:p>
          <a:p>
            <a:r>
              <a:rPr lang="en-US" dirty="0"/>
              <a:t>   </a:t>
            </a:r>
          </a:p>
          <a:p>
            <a:endParaRPr lang="en-US" sz="1100" dirty="0">
              <a:latin typeface="Helvetica" panose="020B0604020202020204" pitchFamily="34" charset="0"/>
              <a:cs typeface="Helvetica" panose="020B0604020202020204" pitchFamily="34" charset="0"/>
            </a:endParaRPr>
          </a:p>
          <a:p>
            <a:r>
              <a:rPr lang="en-US" sz="1100" dirty="0">
                <a:latin typeface="Helvetica" panose="020B0604020202020204" pitchFamily="34" charset="0"/>
                <a:cs typeface="Helvetica" panose="020B0604020202020204" pitchFamily="34" charset="0"/>
              </a:rPr>
              <a:t>– Millennial Myth Busted  - Young Consumers Really Do Like New Vehicles  - </a:t>
            </a:r>
            <a:r>
              <a:rPr lang="en-US" sz="1100" dirty="0">
                <a:latin typeface="Helvetica" panose="020B0604020202020204" pitchFamily="34" charset="0"/>
                <a:cs typeface="Helvetica" panose="020B0604020202020204" pitchFamily="34" charset="0"/>
                <a:hlinkClick r:id="rId4"/>
              </a:rPr>
              <a:t>Experian</a:t>
            </a:r>
            <a:endParaRPr lang="en-US" sz="11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62655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C57520-45C1-45E5-BDF2-CCB1BE9EA323}"/>
              </a:ext>
            </a:extLst>
          </p:cNvPr>
          <p:cNvPicPr>
            <a:picLocks noChangeAspect="1"/>
          </p:cNvPicPr>
          <p:nvPr/>
        </p:nvPicPr>
        <p:blipFill rotWithShape="1">
          <a:blip r:embed="rId3"/>
          <a:srcRect l="28960" r="22711"/>
          <a:stretch/>
        </p:blipFill>
        <p:spPr>
          <a:xfrm>
            <a:off x="5100571" y="751114"/>
            <a:ext cx="4043429" cy="439238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18</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4. Cater to the Millennial Buyer</a:t>
            </a:r>
          </a:p>
        </p:txBody>
      </p:sp>
      <p:graphicFrame>
        <p:nvGraphicFramePr>
          <p:cNvPr id="12" name="Content Placeholder 2">
            <a:extLst>
              <a:ext uri="{FF2B5EF4-FFF2-40B4-BE49-F238E27FC236}">
                <a16:creationId xmlns:a16="http://schemas.microsoft.com/office/drawing/2014/main" id="{6F034EF2-D257-41EE-BA1F-1399B826AAB9}"/>
              </a:ext>
            </a:extLst>
          </p:cNvPr>
          <p:cNvGraphicFramePr>
            <a:graphicFrameLocks/>
          </p:cNvGraphicFramePr>
          <p:nvPr>
            <p:extLst>
              <p:ext uri="{D42A27DB-BD31-4B8C-83A1-F6EECF244321}">
                <p14:modId xmlns:p14="http://schemas.microsoft.com/office/powerpoint/2010/main" val="8186209"/>
              </p:ext>
            </p:extLst>
          </p:nvPr>
        </p:nvGraphicFramePr>
        <p:xfrm>
          <a:off x="555170" y="906238"/>
          <a:ext cx="4637316" cy="3965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D47001A6-A711-49E4-BFA0-FF31C25BE0B3}"/>
              </a:ext>
            </a:extLst>
          </p:cNvPr>
          <p:cNvSpPr/>
          <p:nvPr/>
        </p:nvSpPr>
        <p:spPr>
          <a:xfrm>
            <a:off x="1183821" y="4777450"/>
            <a:ext cx="2435282" cy="246221"/>
          </a:xfrm>
          <a:prstGeom prst="rect">
            <a:avLst/>
          </a:prstGeom>
        </p:spPr>
        <p:txBody>
          <a:bodyPr wrap="none">
            <a:spAutoFit/>
          </a:bodyPr>
          <a:lstStyle/>
          <a:p>
            <a:r>
              <a:rPr lang="en-US" sz="1000" dirty="0"/>
              <a:t>* From Real world Vehicle registration data</a:t>
            </a:r>
          </a:p>
        </p:txBody>
      </p:sp>
    </p:spTree>
    <p:extLst>
      <p:ext uri="{BB962C8B-B14F-4D97-AF65-F5344CB8AC3E}">
        <p14:creationId xmlns:p14="http://schemas.microsoft.com/office/powerpoint/2010/main" val="584331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C57520-45C1-45E5-BDF2-CCB1BE9EA323}"/>
              </a:ext>
            </a:extLst>
          </p:cNvPr>
          <p:cNvPicPr>
            <a:picLocks noChangeAspect="1"/>
          </p:cNvPicPr>
          <p:nvPr/>
        </p:nvPicPr>
        <p:blipFill rotWithShape="1">
          <a:blip r:embed="rId3"/>
          <a:srcRect l="28960" r="22711"/>
          <a:stretch/>
        </p:blipFill>
        <p:spPr>
          <a:xfrm>
            <a:off x="5100571" y="751114"/>
            <a:ext cx="4043429" cy="439238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19</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4. Cater to the Millennial Buyer</a:t>
            </a:r>
          </a:p>
        </p:txBody>
      </p:sp>
      <p:sp>
        <p:nvSpPr>
          <p:cNvPr id="2" name="Rectangle 1">
            <a:extLst>
              <a:ext uri="{FF2B5EF4-FFF2-40B4-BE49-F238E27FC236}">
                <a16:creationId xmlns:a16="http://schemas.microsoft.com/office/drawing/2014/main" id="{B250173D-6803-422A-88D2-381FDF4D09C7}"/>
              </a:ext>
            </a:extLst>
          </p:cNvPr>
          <p:cNvSpPr/>
          <p:nvPr/>
        </p:nvSpPr>
        <p:spPr>
          <a:xfrm>
            <a:off x="528571" y="1056467"/>
            <a:ext cx="4353672" cy="2979662"/>
          </a:xfrm>
          <a:prstGeom prst="rect">
            <a:avLst/>
          </a:prstGeom>
        </p:spPr>
        <p:txBody>
          <a:bodyPr wrap="square">
            <a:spAutoFit/>
          </a:bodyPr>
          <a:lstStyle/>
          <a:p>
            <a:pPr marL="285750" indent="-285750" fontAlgn="base">
              <a:lnSpc>
                <a:spcPct val="114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Don’t ignore the millennial population</a:t>
            </a:r>
          </a:p>
          <a:p>
            <a:pPr marL="285750" indent="-285750" fontAlgn="base">
              <a:lnSpc>
                <a:spcPct val="114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Analyze local markets and connect with prospective millennial car buyers</a:t>
            </a:r>
          </a:p>
          <a:p>
            <a:pPr marL="285750" indent="-285750" fontAlgn="base">
              <a:lnSpc>
                <a:spcPct val="114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Lending platforms should be mobile-first to offer millennials a faster and simpler user experience in getting loans and making payments</a:t>
            </a:r>
          </a:p>
          <a:p>
            <a:pPr marL="285750" indent="-285750" fontAlgn="base">
              <a:lnSpc>
                <a:spcPct val="114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Lending platforms should integrate features that appeal to millennials – like payment reminders, chatbots and mobile wallets</a:t>
            </a:r>
            <a:endParaRPr lang="en-US" sz="1400" dirty="0"/>
          </a:p>
        </p:txBody>
      </p:sp>
    </p:spTree>
    <p:extLst>
      <p:ext uri="{BB962C8B-B14F-4D97-AF65-F5344CB8AC3E}">
        <p14:creationId xmlns:p14="http://schemas.microsoft.com/office/powerpoint/2010/main" val="4086260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C78731-A388-8249-82C3-D5DB94CA8768}"/>
              </a:ext>
            </a:extLst>
          </p:cNvPr>
          <p:cNvPicPr>
            <a:picLocks noChangeAspect="1"/>
          </p:cNvPicPr>
          <p:nvPr/>
        </p:nvPicPr>
        <p:blipFill>
          <a:blip r:embed="rId3"/>
          <a:stretch>
            <a:fill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3A3C2FFC-BAB1-5F40-B821-8983A97D3DD3}"/>
              </a:ext>
            </a:extLst>
          </p:cNvPr>
          <p:cNvSpPr/>
          <p:nvPr/>
        </p:nvSpPr>
        <p:spPr>
          <a:xfrm>
            <a:off x="-1388" y="3156"/>
            <a:ext cx="9145387" cy="5143500"/>
          </a:xfrm>
          <a:prstGeom prst="rect">
            <a:avLst/>
          </a:prstGeom>
          <a:solidFill>
            <a:srgbClr val="3288E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algn="ctr"/>
            <a:endParaRPr lang="en-US" sz="1801">
              <a:solidFill>
                <a:schemeClr val="bg1"/>
              </a:solidFill>
            </a:endParaRPr>
          </a:p>
        </p:txBody>
      </p:sp>
      <p:sp>
        <p:nvSpPr>
          <p:cNvPr id="3" name="Rectangle 2">
            <a:extLst>
              <a:ext uri="{FF2B5EF4-FFF2-40B4-BE49-F238E27FC236}">
                <a16:creationId xmlns:a16="http://schemas.microsoft.com/office/drawing/2014/main" id="{F320BFCE-72A4-EC40-8229-62DB63837A80}"/>
              </a:ext>
            </a:extLst>
          </p:cNvPr>
          <p:cNvSpPr/>
          <p:nvPr/>
        </p:nvSpPr>
        <p:spPr>
          <a:xfrm>
            <a:off x="396259" y="1078552"/>
            <a:ext cx="6633284" cy="2699457"/>
          </a:xfrm>
          <a:prstGeom prst="rect">
            <a:avLst/>
          </a:prstGeom>
        </p:spPr>
        <p:txBody>
          <a:bodyPr wrap="square">
            <a:spAutoFit/>
          </a:bodyPr>
          <a:lstStyle/>
          <a:p>
            <a:pPr marL="285750" indent="-285750">
              <a:lnSpc>
                <a:spcPct val="114000"/>
              </a:lnSpc>
              <a:spcBef>
                <a:spcPts val="600"/>
              </a:spcBef>
              <a:spcAft>
                <a:spcPts val="1200"/>
              </a:spcAft>
              <a:buFont typeface="Wingdings" panose="05000000000000000000" pitchFamily="2" charset="2"/>
              <a:buChar char="§"/>
            </a:pPr>
            <a:r>
              <a:rPr lang="en-US" sz="1400" dirty="0">
                <a:solidFill>
                  <a:schemeClr val="bg1"/>
                </a:solidFill>
                <a:latin typeface="Helvetica" panose="020B0604020202020204" pitchFamily="34" charset="0"/>
                <a:cs typeface="Helvetica" panose="020B0604020202020204" pitchFamily="34" charset="0"/>
              </a:rPr>
              <a:t>State of Auto Finance Lending</a:t>
            </a:r>
          </a:p>
          <a:p>
            <a:pPr marL="285750" indent="-285750">
              <a:lnSpc>
                <a:spcPct val="114000"/>
              </a:lnSpc>
              <a:spcBef>
                <a:spcPts val="600"/>
              </a:spcBef>
              <a:spcAft>
                <a:spcPts val="1200"/>
              </a:spcAft>
              <a:buFont typeface="Wingdings" panose="05000000000000000000" pitchFamily="2" charset="2"/>
              <a:buChar char="§"/>
            </a:pPr>
            <a:r>
              <a:rPr lang="en-US" sz="1400" dirty="0">
                <a:solidFill>
                  <a:schemeClr val="bg1"/>
                </a:solidFill>
                <a:latin typeface="Helvetica" panose="020B0604020202020204" pitchFamily="34" charset="0"/>
                <a:cs typeface="Helvetica" panose="020B0604020202020204" pitchFamily="34" charset="0"/>
              </a:rPr>
              <a:t>What Are Customers Asking For?</a:t>
            </a:r>
          </a:p>
          <a:p>
            <a:pPr marL="285750" indent="-285750">
              <a:lnSpc>
                <a:spcPct val="114000"/>
              </a:lnSpc>
              <a:spcBef>
                <a:spcPts val="600"/>
              </a:spcBef>
              <a:spcAft>
                <a:spcPts val="1200"/>
              </a:spcAft>
              <a:buFont typeface="Wingdings" panose="05000000000000000000" pitchFamily="2" charset="2"/>
              <a:buChar char="§"/>
            </a:pPr>
            <a:r>
              <a:rPr lang="en-US" sz="1400" dirty="0">
                <a:solidFill>
                  <a:schemeClr val="bg1"/>
                </a:solidFill>
                <a:latin typeface="Helvetica" panose="020B0604020202020204" pitchFamily="34" charset="0"/>
                <a:cs typeface="Helvetica" panose="020B0604020202020204" pitchFamily="34" charset="0"/>
              </a:rPr>
              <a:t>Top 5 Trends to Watch in Auto Finance Lending</a:t>
            </a:r>
          </a:p>
          <a:p>
            <a:pPr marL="285750" indent="-285750">
              <a:lnSpc>
                <a:spcPct val="114000"/>
              </a:lnSpc>
              <a:spcBef>
                <a:spcPts val="600"/>
              </a:spcBef>
              <a:spcAft>
                <a:spcPts val="1200"/>
              </a:spcAft>
              <a:buFont typeface="Wingdings" panose="05000000000000000000" pitchFamily="2" charset="2"/>
              <a:buChar char="§"/>
            </a:pPr>
            <a:r>
              <a:rPr lang="en-US" sz="1400" dirty="0">
                <a:solidFill>
                  <a:schemeClr val="bg1"/>
                </a:solidFill>
                <a:latin typeface="Helvetica" panose="020B0604020202020204" pitchFamily="34" charset="0"/>
                <a:cs typeface="Helvetica" panose="020B0604020202020204" pitchFamily="34" charset="0"/>
              </a:rPr>
              <a:t>Key Takeaways</a:t>
            </a:r>
          </a:p>
          <a:p>
            <a:pPr marL="285750" indent="-285750">
              <a:lnSpc>
                <a:spcPct val="114000"/>
              </a:lnSpc>
              <a:spcBef>
                <a:spcPts val="600"/>
              </a:spcBef>
              <a:spcAft>
                <a:spcPts val="1200"/>
              </a:spcAft>
              <a:buFont typeface="Wingdings" panose="05000000000000000000" pitchFamily="2" charset="2"/>
              <a:buChar char="§"/>
            </a:pPr>
            <a:r>
              <a:rPr lang="en-US" sz="1400" dirty="0">
                <a:solidFill>
                  <a:schemeClr val="bg1"/>
                </a:solidFill>
                <a:latin typeface="Helvetica" panose="020B0604020202020204" pitchFamily="34" charset="0"/>
                <a:cs typeface="Helvetica" panose="020B0604020202020204" pitchFamily="34" charset="0"/>
              </a:rPr>
              <a:t>About PayNearMe</a:t>
            </a:r>
          </a:p>
          <a:p>
            <a:pPr marL="285750" indent="-285750">
              <a:lnSpc>
                <a:spcPct val="114000"/>
              </a:lnSpc>
              <a:spcBef>
                <a:spcPts val="600"/>
              </a:spcBef>
              <a:spcAft>
                <a:spcPts val="1200"/>
              </a:spcAft>
              <a:buFont typeface="Wingdings" panose="05000000000000000000" pitchFamily="2" charset="2"/>
              <a:buChar char="§"/>
            </a:pPr>
            <a:r>
              <a:rPr lang="en-US" sz="1400" dirty="0">
                <a:solidFill>
                  <a:schemeClr val="bg1"/>
                </a:solidFill>
                <a:latin typeface="Helvetica" panose="020B0604020202020204" pitchFamily="34" charset="0"/>
                <a:cs typeface="Helvetica" panose="020B0604020202020204" pitchFamily="34" charset="0"/>
              </a:rPr>
              <a:t>Q&amp;A</a:t>
            </a:r>
          </a:p>
        </p:txBody>
      </p:sp>
      <p:sp>
        <p:nvSpPr>
          <p:cNvPr id="4" name="Shape 86">
            <a:extLst>
              <a:ext uri="{FF2B5EF4-FFF2-40B4-BE49-F238E27FC236}">
                <a16:creationId xmlns:a16="http://schemas.microsoft.com/office/drawing/2014/main" id="{FC0275D5-F423-9843-B52F-C3C479D9B943}"/>
              </a:ext>
            </a:extLst>
          </p:cNvPr>
          <p:cNvSpPr txBox="1"/>
          <p:nvPr/>
        </p:nvSpPr>
        <p:spPr>
          <a:xfrm>
            <a:off x="8222853" y="4927503"/>
            <a:ext cx="86416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2</a:t>
            </a:fld>
            <a:endParaRPr sz="700" b="0" i="0" u="none" strike="noStrike" cap="none" dirty="0">
              <a:solidFill>
                <a:schemeClr val="bg1"/>
              </a:solidFill>
              <a:latin typeface="Helvetica Neue"/>
              <a:ea typeface="Helvetica Neue"/>
              <a:cs typeface="Helvetica Neue"/>
              <a:sym typeface="Helvetica Neue"/>
            </a:endParaRPr>
          </a:p>
        </p:txBody>
      </p:sp>
      <p:sp>
        <p:nvSpPr>
          <p:cNvPr id="10" name="Rectangle 9">
            <a:extLst>
              <a:ext uri="{FF2B5EF4-FFF2-40B4-BE49-F238E27FC236}">
                <a16:creationId xmlns:a16="http://schemas.microsoft.com/office/drawing/2014/main" id="{CA091B80-E9D9-9D44-9932-A00C27937942}"/>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pic>
        <p:nvPicPr>
          <p:cNvPr id="12" name="Picture 11">
            <a:extLst>
              <a:ext uri="{FF2B5EF4-FFF2-40B4-BE49-F238E27FC236}">
                <a16:creationId xmlns:a16="http://schemas.microsoft.com/office/drawing/2014/main" id="{192AE592-CCD2-4844-B00F-E3F933706A42}"/>
              </a:ext>
            </a:extLst>
          </p:cNvPr>
          <p:cNvPicPr>
            <a:picLocks noChangeAspect="1"/>
          </p:cNvPicPr>
          <p:nvPr/>
        </p:nvPicPr>
        <p:blipFill>
          <a:blip r:embed="rId4"/>
          <a:stretch>
            <a:fillRect/>
          </a:stretch>
        </p:blipFill>
        <p:spPr>
          <a:xfrm>
            <a:off x="7546975" y="271776"/>
            <a:ext cx="1377950" cy="472440"/>
          </a:xfrm>
          <a:prstGeom prst="rect">
            <a:avLst/>
          </a:prstGeom>
        </p:spPr>
      </p:pic>
      <p:sp>
        <p:nvSpPr>
          <p:cNvPr id="13" name="Title 1">
            <a:extLst>
              <a:ext uri="{FF2B5EF4-FFF2-40B4-BE49-F238E27FC236}">
                <a16:creationId xmlns:a16="http://schemas.microsoft.com/office/drawing/2014/main" id="{F85D87BC-CED6-864F-95F6-EE0E0F547248}"/>
              </a:ext>
            </a:extLst>
          </p:cNvPr>
          <p:cNvSpPr txBox="1">
            <a:spLocks/>
          </p:cNvSpPr>
          <p:nvPr/>
        </p:nvSpPr>
        <p:spPr>
          <a:xfrm>
            <a:off x="473099" y="271776"/>
            <a:ext cx="2795805" cy="39692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Agenda</a:t>
            </a:r>
          </a:p>
        </p:txBody>
      </p:sp>
    </p:spTree>
    <p:extLst>
      <p:ext uri="{BB962C8B-B14F-4D97-AF65-F5344CB8AC3E}">
        <p14:creationId xmlns:p14="http://schemas.microsoft.com/office/powerpoint/2010/main" val="2416183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smtClean="0">
                <a:solidFill>
                  <a:schemeClr val="bg1"/>
                </a:solidFill>
                <a:latin typeface="Helvetica Neue"/>
                <a:ea typeface="Helvetica Neue"/>
                <a:cs typeface="Helvetica Neue"/>
                <a:sym typeface="Helvetica Neue"/>
              </a:rPr>
              <a:pPr marL="0" marR="0" lvl="0" indent="0" algn="r" rtl="0">
                <a:spcBef>
                  <a:spcPts val="0"/>
                </a:spcBef>
                <a:spcAft>
                  <a:spcPts val="0"/>
                </a:spcAft>
                <a:buNone/>
              </a:pPr>
              <a:t>20</a:t>
            </a:fld>
            <a:endParaRPr lang="en-US"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a:solidFill>
                  <a:schemeClr val="bg1"/>
                </a:solidFill>
                <a:latin typeface="Helvetica Neue"/>
                <a:ea typeface="Helvetica Neue"/>
                <a:cs typeface="Helvetica Neue"/>
                <a:sym typeface="Helvetica Neue"/>
              </a:rPr>
              <a:t>PAYNEARME </a:t>
            </a:r>
            <a:r>
              <a:rPr lang="en-US" sz="700">
                <a:solidFill>
                  <a:schemeClr val="bg1"/>
                </a:solidFill>
                <a:latin typeface="Helvetica Neue"/>
                <a:ea typeface="Helvetica Neue"/>
                <a:cs typeface="Helvetica Neue"/>
              </a:rPr>
              <a:t>UPDATE</a:t>
            </a:r>
            <a:endParaRPr lang="en-US" sz="700" dirty="0">
              <a:solidFill>
                <a:schemeClr val="bg1"/>
              </a:solidFill>
              <a:latin typeface="Helvetica Neue"/>
              <a:ea typeface="Helvetica Neue"/>
              <a:cs typeface="Helvetica Neue"/>
            </a:endParaRP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Polling Question 2</a:t>
            </a:r>
            <a:endPar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Content Placeholder 2">
            <a:extLst>
              <a:ext uri="{FF2B5EF4-FFF2-40B4-BE49-F238E27FC236}">
                <a16:creationId xmlns:a16="http://schemas.microsoft.com/office/drawing/2014/main" id="{24A46844-8DB8-4CF1-A8F3-F2474C372A59}"/>
              </a:ext>
            </a:extLst>
          </p:cNvPr>
          <p:cNvSpPr txBox="1">
            <a:spLocks/>
          </p:cNvSpPr>
          <p:nvPr/>
        </p:nvSpPr>
        <p:spPr>
          <a:xfrm>
            <a:off x="3851287" y="1204779"/>
            <a:ext cx="3774721" cy="3294805"/>
          </a:xfrm>
          <a:prstGeom prst="rect">
            <a:avLst/>
          </a:prstGeom>
        </p:spPr>
        <p:txBody>
          <a:bodyPr>
            <a:normAutofit/>
          </a:bodyPr>
          <a:lstStyle>
            <a:lvl1pPr marL="0" indent="-228600" algn="l" defTabSz="457200" rtl="0" eaLnBrk="1" latinLnBrk="0" hangingPunct="1">
              <a:lnSpc>
                <a:spcPct val="120000"/>
              </a:lnSpc>
              <a:spcBef>
                <a:spcPct val="20000"/>
              </a:spcBef>
              <a:buClr>
                <a:srgbClr val="04A4CC"/>
              </a:buClr>
              <a:buFont typeface="Arial"/>
              <a:buChar char="•"/>
              <a:defRPr sz="1600" kern="1200">
                <a:solidFill>
                  <a:srgbClr val="333739"/>
                </a:solidFill>
                <a:latin typeface="Helvetica"/>
                <a:ea typeface="+mn-ea"/>
                <a:cs typeface="Helvetica"/>
              </a:defRPr>
            </a:lvl1pPr>
            <a:lvl2pPr marL="548640" indent="-228600" algn="l" defTabSz="457200" rtl="0" eaLnBrk="1" latinLnBrk="0" hangingPunct="1">
              <a:lnSpc>
                <a:spcPct val="120000"/>
              </a:lnSpc>
              <a:spcBef>
                <a:spcPct val="20000"/>
              </a:spcBef>
              <a:buClr>
                <a:srgbClr val="04A4CC"/>
              </a:buClr>
              <a:buFont typeface="Arial"/>
              <a:buChar char="–"/>
              <a:defRPr sz="1400" kern="1200">
                <a:solidFill>
                  <a:srgbClr val="656767"/>
                </a:solidFill>
                <a:latin typeface="Helvetica"/>
                <a:ea typeface="+mn-ea"/>
                <a:cs typeface="Helvetica"/>
              </a:defRPr>
            </a:lvl2pPr>
            <a:lvl3pPr marL="777240" indent="-228600" algn="l" defTabSz="457200" rtl="0" eaLnBrk="1" latinLnBrk="0" hangingPunct="1">
              <a:lnSpc>
                <a:spcPct val="130000"/>
              </a:lnSpc>
              <a:spcBef>
                <a:spcPct val="20000"/>
              </a:spcBef>
              <a:buClr>
                <a:srgbClr val="04A4CC"/>
              </a:buClr>
              <a:buFont typeface="Arial"/>
              <a:buChar char="•"/>
              <a:defRPr sz="1200" kern="1200">
                <a:solidFill>
                  <a:srgbClr val="656767"/>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nSpc>
                <a:spcPct val="134000"/>
              </a:lnSpc>
              <a:buFont typeface="Arial"/>
              <a:buNone/>
            </a:pPr>
            <a:r>
              <a:rPr lang="en-US" sz="1400" dirty="0"/>
              <a:t>How important is it for your organization to provide a best-in-class mobile-first user experience to your consumers?</a:t>
            </a:r>
          </a:p>
          <a:p>
            <a:pPr indent="0">
              <a:lnSpc>
                <a:spcPct val="134000"/>
              </a:lnSpc>
              <a:buFont typeface="Arial"/>
              <a:buNone/>
            </a:pPr>
            <a:endParaRPr lang="en-US" sz="1400" dirty="0"/>
          </a:p>
          <a:p>
            <a:pPr>
              <a:lnSpc>
                <a:spcPct val="134000"/>
              </a:lnSpc>
              <a:buFont typeface="Wingdings" panose="05000000000000000000" pitchFamily="2" charset="2"/>
              <a:buChar char="q"/>
            </a:pPr>
            <a:r>
              <a:rPr lang="en-US" sz="1400" dirty="0"/>
              <a:t>Not Important  </a:t>
            </a:r>
          </a:p>
          <a:p>
            <a:pPr>
              <a:lnSpc>
                <a:spcPct val="134000"/>
              </a:lnSpc>
              <a:buFont typeface="Wingdings" panose="05000000000000000000" pitchFamily="2" charset="2"/>
              <a:buChar char="q"/>
            </a:pPr>
            <a:r>
              <a:rPr lang="en-US" sz="1400" dirty="0"/>
              <a:t> Somewhat Important  </a:t>
            </a:r>
          </a:p>
          <a:p>
            <a:pPr>
              <a:lnSpc>
                <a:spcPct val="134000"/>
              </a:lnSpc>
              <a:buFont typeface="Wingdings" panose="05000000000000000000" pitchFamily="2" charset="2"/>
              <a:buChar char="q"/>
            </a:pPr>
            <a:r>
              <a:rPr lang="en-US" sz="1400" dirty="0"/>
              <a:t> Neutral    </a:t>
            </a:r>
          </a:p>
          <a:p>
            <a:pPr>
              <a:lnSpc>
                <a:spcPct val="134000"/>
              </a:lnSpc>
              <a:buFont typeface="Wingdings" panose="05000000000000000000" pitchFamily="2" charset="2"/>
              <a:buChar char="q"/>
            </a:pPr>
            <a:r>
              <a:rPr lang="en-US" sz="1400" dirty="0"/>
              <a:t>Important    </a:t>
            </a:r>
          </a:p>
          <a:p>
            <a:pPr>
              <a:lnSpc>
                <a:spcPct val="134000"/>
              </a:lnSpc>
              <a:buFont typeface="Wingdings" panose="05000000000000000000" pitchFamily="2" charset="2"/>
              <a:buChar char="q"/>
            </a:pPr>
            <a:r>
              <a:rPr lang="en-US" sz="1400" dirty="0"/>
              <a:t>Very Important  </a:t>
            </a:r>
          </a:p>
          <a:p>
            <a:pPr indent="0">
              <a:buFont typeface="Arial"/>
              <a:buNone/>
            </a:pPr>
            <a:endParaRPr lang="en-US" sz="1350" dirty="0"/>
          </a:p>
        </p:txBody>
      </p:sp>
      <p:pic>
        <p:nvPicPr>
          <p:cNvPr id="13" name="Graphic 12" descr="Head with Gears">
            <a:extLst>
              <a:ext uri="{FF2B5EF4-FFF2-40B4-BE49-F238E27FC236}">
                <a16:creationId xmlns:a16="http://schemas.microsoft.com/office/drawing/2014/main" id="{7CB06F84-8E44-41B5-A2B5-06E44C517A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100" y="1443800"/>
            <a:ext cx="2201008" cy="2201008"/>
          </a:xfrm>
          <a:prstGeom prst="rect">
            <a:avLst/>
          </a:prstGeom>
          <a:effectLst/>
        </p:spPr>
      </p:pic>
    </p:spTree>
    <p:extLst>
      <p:ext uri="{BB962C8B-B14F-4D97-AF65-F5344CB8AC3E}">
        <p14:creationId xmlns:p14="http://schemas.microsoft.com/office/powerpoint/2010/main" val="1580437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21</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5. Move Towards Digital Presentment</a:t>
            </a:r>
          </a:p>
        </p:txBody>
      </p:sp>
      <p:sp>
        <p:nvSpPr>
          <p:cNvPr id="2" name="Rectangle 1">
            <a:extLst>
              <a:ext uri="{FF2B5EF4-FFF2-40B4-BE49-F238E27FC236}">
                <a16:creationId xmlns:a16="http://schemas.microsoft.com/office/drawing/2014/main" id="{B250173D-6803-422A-88D2-381FDF4D09C7}"/>
              </a:ext>
            </a:extLst>
          </p:cNvPr>
          <p:cNvSpPr/>
          <p:nvPr/>
        </p:nvSpPr>
        <p:spPr>
          <a:xfrm>
            <a:off x="5228643" y="1287662"/>
            <a:ext cx="3488094" cy="3514873"/>
          </a:xfrm>
          <a:prstGeom prst="rect">
            <a:avLst/>
          </a:prstGeom>
        </p:spPr>
        <p:txBody>
          <a:bodyPr wrap="square">
            <a:spAutoFit/>
          </a:bodyPr>
          <a:lstStyle/>
          <a:p>
            <a:pPr fontAlgn="base">
              <a:lnSpc>
                <a:spcPct val="150000"/>
              </a:lnSpc>
              <a:spcBef>
                <a:spcPts val="600"/>
              </a:spcBef>
              <a:spcAft>
                <a:spcPts val="1200"/>
              </a:spcAft>
              <a:buClr>
                <a:schemeClr val="bg1">
                  <a:lumMod val="50000"/>
                </a:schemeClr>
              </a:buClr>
              <a:buSzPct val="80000"/>
            </a:pPr>
            <a:r>
              <a:rPr lang="en-US" sz="1400" dirty="0">
                <a:solidFill>
                  <a:schemeClr val="tx1">
                    <a:lumMod val="65000"/>
                    <a:lumOff val="35000"/>
                  </a:schemeClr>
                </a:solidFill>
                <a:latin typeface="Helvetica" panose="020B0604020202020204" pitchFamily="34" charset="0"/>
                <a:cs typeface="Helvetica" panose="020B0604020202020204" pitchFamily="34" charset="0"/>
              </a:rPr>
              <a:t>We’re entering into a new phase of customer communication. Personalization, interactivity and ‘anywhere access’ are king. </a:t>
            </a:r>
          </a:p>
          <a:p>
            <a:pPr fontAlgn="base">
              <a:lnSpc>
                <a:spcPct val="150000"/>
              </a:lnSpc>
              <a:spcBef>
                <a:spcPts val="600"/>
              </a:spcBef>
              <a:spcAft>
                <a:spcPts val="1200"/>
              </a:spcAft>
              <a:buClr>
                <a:schemeClr val="bg1">
                  <a:lumMod val="50000"/>
                </a:schemeClr>
              </a:buClr>
              <a:buSzPct val="80000"/>
            </a:pPr>
            <a:r>
              <a:rPr lang="en-US" sz="1400" b="1" dirty="0">
                <a:solidFill>
                  <a:schemeClr val="tx1">
                    <a:lumMod val="65000"/>
                    <a:lumOff val="35000"/>
                  </a:schemeClr>
                </a:solidFill>
                <a:latin typeface="Helvetica" panose="020B0604020202020204" pitchFamily="34" charset="0"/>
                <a:cs typeface="Helvetica" panose="020B0604020202020204" pitchFamily="34" charset="0"/>
              </a:rPr>
              <a:t>Customers also expect personal and interactive messages from you.</a:t>
            </a:r>
            <a:r>
              <a:rPr lang="en-US" sz="1400" dirty="0">
                <a:solidFill>
                  <a:schemeClr val="tx1">
                    <a:lumMod val="65000"/>
                    <a:lumOff val="35000"/>
                  </a:schemeClr>
                </a:solidFill>
                <a:latin typeface="Helvetica" panose="020B0604020202020204" pitchFamily="34" charset="0"/>
                <a:cs typeface="Helvetica" panose="020B0604020202020204" pitchFamily="34" charset="0"/>
              </a:rPr>
              <a:t> As customers use electronic statements more, they also expect more features. Now it’s time to add one-to-one marketing messages and videos.</a:t>
            </a:r>
            <a:endParaRPr lang="en-US" sz="1400" b="1" dirty="0">
              <a:solidFill>
                <a:schemeClr val="tx1">
                  <a:lumMod val="65000"/>
                  <a:lumOff val="35000"/>
                </a:schemeClr>
              </a:solidFill>
              <a:latin typeface="Helvetica" panose="020B0604020202020204" pitchFamily="34" charset="0"/>
              <a:cs typeface="Helvetica" panose="020B0604020202020204" pitchFamily="34" charset="0"/>
            </a:endParaRPr>
          </a:p>
        </p:txBody>
      </p:sp>
      <p:pic>
        <p:nvPicPr>
          <p:cNvPr id="4" name="Picture 3">
            <a:extLst>
              <a:ext uri="{FF2B5EF4-FFF2-40B4-BE49-F238E27FC236}">
                <a16:creationId xmlns:a16="http://schemas.microsoft.com/office/drawing/2014/main" id="{8EC76499-A1E9-49F1-8CC1-1A6A5E3523F1}"/>
              </a:ext>
            </a:extLst>
          </p:cNvPr>
          <p:cNvPicPr>
            <a:picLocks noChangeAspect="1"/>
          </p:cNvPicPr>
          <p:nvPr/>
        </p:nvPicPr>
        <p:blipFill>
          <a:blip r:embed="rId3"/>
          <a:stretch>
            <a:fillRect/>
          </a:stretch>
        </p:blipFill>
        <p:spPr>
          <a:xfrm>
            <a:off x="663322" y="674724"/>
            <a:ext cx="4055637" cy="4458000"/>
          </a:xfrm>
          <a:prstGeom prst="rect">
            <a:avLst/>
          </a:prstGeom>
        </p:spPr>
      </p:pic>
    </p:spTree>
    <p:extLst>
      <p:ext uri="{BB962C8B-B14F-4D97-AF65-F5344CB8AC3E}">
        <p14:creationId xmlns:p14="http://schemas.microsoft.com/office/powerpoint/2010/main" val="2944566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22</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5. Move Towards Digital Presentment</a:t>
            </a:r>
          </a:p>
        </p:txBody>
      </p:sp>
      <p:sp>
        <p:nvSpPr>
          <p:cNvPr id="2" name="Rectangle 1">
            <a:extLst>
              <a:ext uri="{FF2B5EF4-FFF2-40B4-BE49-F238E27FC236}">
                <a16:creationId xmlns:a16="http://schemas.microsoft.com/office/drawing/2014/main" id="{B250173D-6803-422A-88D2-381FDF4D09C7}"/>
              </a:ext>
            </a:extLst>
          </p:cNvPr>
          <p:cNvSpPr/>
          <p:nvPr/>
        </p:nvSpPr>
        <p:spPr>
          <a:xfrm>
            <a:off x="4733343" y="1383038"/>
            <a:ext cx="3488094" cy="375552"/>
          </a:xfrm>
          <a:prstGeom prst="rect">
            <a:avLst/>
          </a:prstGeom>
        </p:spPr>
        <p:txBody>
          <a:bodyPr wrap="square">
            <a:spAutoFit/>
          </a:bodyPr>
          <a:lstStyle/>
          <a:p>
            <a:pPr fontAlgn="base">
              <a:lnSpc>
                <a:spcPct val="150000"/>
              </a:lnSpc>
              <a:spcBef>
                <a:spcPts val="600"/>
              </a:spcBef>
              <a:spcAft>
                <a:spcPts val="1200"/>
              </a:spcAft>
              <a:buClr>
                <a:schemeClr val="bg1">
                  <a:lumMod val="50000"/>
                </a:schemeClr>
              </a:buClr>
              <a:buSzPct val="80000"/>
            </a:pPr>
            <a:endParaRPr lang="en-US" sz="1400" dirty="0">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3" name="TextBox 2">
            <a:extLst>
              <a:ext uri="{FF2B5EF4-FFF2-40B4-BE49-F238E27FC236}">
                <a16:creationId xmlns:a16="http://schemas.microsoft.com/office/drawing/2014/main" id="{24FC2FB6-A878-43CD-A387-0C80714C98ED}"/>
              </a:ext>
            </a:extLst>
          </p:cNvPr>
          <p:cNvSpPr txBox="1"/>
          <p:nvPr/>
        </p:nvSpPr>
        <p:spPr>
          <a:xfrm>
            <a:off x="4632152" y="1089660"/>
            <a:ext cx="4268008" cy="3893374"/>
          </a:xfrm>
          <a:prstGeom prst="rect">
            <a:avLst/>
          </a:prstGeom>
          <a:noFill/>
        </p:spPr>
        <p:txBody>
          <a:bodyPr wrap="square" rtlCol="0">
            <a:spAutoFit/>
          </a:bodyPr>
          <a:lstStyle/>
          <a:p>
            <a:pPr marL="285750" indent="-285750">
              <a:spcBef>
                <a:spcPts val="600"/>
              </a:spcBef>
              <a:spcAft>
                <a:spcPts val="1200"/>
              </a:spcAft>
              <a:buClr>
                <a:srgbClr val="47D1EB"/>
              </a:buClr>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Raise loan servicing satisfaction with one-to-one messaging in loan statements. </a:t>
            </a:r>
          </a:p>
          <a:p>
            <a:pPr marL="285750" indent="-285750">
              <a:spcBef>
                <a:spcPts val="600"/>
              </a:spcBef>
              <a:spcAft>
                <a:spcPts val="1200"/>
              </a:spcAft>
              <a:buClr>
                <a:srgbClr val="47D1EB"/>
              </a:buClr>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Show payment balances and send reminders digitally </a:t>
            </a:r>
          </a:p>
          <a:p>
            <a:pPr marL="285750" indent="-285750">
              <a:spcBef>
                <a:spcPts val="600"/>
              </a:spcBef>
              <a:spcAft>
                <a:spcPts val="1200"/>
              </a:spcAft>
              <a:buClr>
                <a:srgbClr val="47D1EB"/>
              </a:buClr>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Integrate with mobile wallets</a:t>
            </a:r>
          </a:p>
          <a:p>
            <a:pPr marL="285750" indent="-285750">
              <a:spcBef>
                <a:spcPts val="600"/>
              </a:spcBef>
              <a:spcAft>
                <a:spcPts val="1200"/>
              </a:spcAft>
              <a:buClr>
                <a:srgbClr val="47D1EB"/>
              </a:buClr>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Important to have both digital invoices and physical mail </a:t>
            </a:r>
          </a:p>
          <a:p>
            <a:pPr marL="285750" indent="-285750">
              <a:spcAft>
                <a:spcPts val="600"/>
              </a:spcAft>
              <a:buClr>
                <a:srgbClr val="47D1EB"/>
              </a:buClr>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Imagine the possible messages you could send to a customer’s phone:      </a:t>
            </a:r>
          </a:p>
          <a:p>
            <a:pPr marL="742950" lvl="1" indent="-285750">
              <a:spcAft>
                <a:spcPts val="600"/>
              </a:spcAft>
              <a:buClr>
                <a:srgbClr val="47D1EB"/>
              </a:buClr>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“You’re 30 days delinquent, click here for a personalized payment plan”   </a:t>
            </a:r>
          </a:p>
          <a:p>
            <a:pPr marL="742950" lvl="1" indent="-285750">
              <a:buClr>
                <a:srgbClr val="47D1EB"/>
              </a:buClr>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“You will pay off your car loan next month, click here to see next year’s models”</a:t>
            </a:r>
            <a:r>
              <a:rPr lang="en-US" sz="1400" dirty="0">
                <a:latin typeface="Helvetica" panose="020B0604020202020204" pitchFamily="34" charset="0"/>
                <a:cs typeface="Helvetica" panose="020B0604020202020204" pitchFamily="34" charset="0"/>
              </a:rPr>
              <a:t>     </a:t>
            </a:r>
            <a:endParaRPr lang="en-US" sz="1400" dirty="0">
              <a:solidFill>
                <a:schemeClr val="tx1">
                  <a:lumMod val="65000"/>
                  <a:lumOff val="35000"/>
                </a:schemeClr>
              </a:solidFill>
              <a:latin typeface="Helvetica" panose="020B0604020202020204" pitchFamily="34" charset="0"/>
              <a:cs typeface="Helvetica" panose="020B0604020202020204" pitchFamily="34" charset="0"/>
            </a:endParaRPr>
          </a:p>
        </p:txBody>
      </p:sp>
      <p:pic>
        <p:nvPicPr>
          <p:cNvPr id="11" name="Picture 10">
            <a:extLst>
              <a:ext uri="{FF2B5EF4-FFF2-40B4-BE49-F238E27FC236}">
                <a16:creationId xmlns:a16="http://schemas.microsoft.com/office/drawing/2014/main" id="{2278B46E-5F42-4921-8A8E-244862210423}"/>
              </a:ext>
            </a:extLst>
          </p:cNvPr>
          <p:cNvPicPr>
            <a:picLocks noChangeAspect="1"/>
          </p:cNvPicPr>
          <p:nvPr/>
        </p:nvPicPr>
        <p:blipFill>
          <a:blip r:embed="rId3"/>
          <a:stretch>
            <a:fillRect/>
          </a:stretch>
        </p:blipFill>
        <p:spPr>
          <a:xfrm>
            <a:off x="614330" y="674724"/>
            <a:ext cx="4055637" cy="4458000"/>
          </a:xfrm>
          <a:prstGeom prst="rect">
            <a:avLst/>
          </a:prstGeom>
        </p:spPr>
      </p:pic>
    </p:spTree>
    <p:extLst>
      <p:ext uri="{BB962C8B-B14F-4D97-AF65-F5344CB8AC3E}">
        <p14:creationId xmlns:p14="http://schemas.microsoft.com/office/powerpoint/2010/main" val="1562274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smtClean="0">
                <a:solidFill>
                  <a:schemeClr val="bg1"/>
                </a:solidFill>
                <a:latin typeface="Helvetica Neue"/>
                <a:ea typeface="Helvetica Neue"/>
                <a:cs typeface="Helvetica Neue"/>
                <a:sym typeface="Helvetica Neue"/>
              </a:rPr>
              <a:pPr marL="0" marR="0" lvl="0" indent="0" algn="r" rtl="0">
                <a:spcBef>
                  <a:spcPts val="0"/>
                </a:spcBef>
                <a:spcAft>
                  <a:spcPts val="0"/>
                </a:spcAft>
                <a:buNone/>
              </a:pPr>
              <a:t>23</a:t>
            </a:fld>
            <a:endParaRPr lang="en-US"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a:solidFill>
                  <a:schemeClr val="bg1"/>
                </a:solidFill>
                <a:latin typeface="Helvetica Neue"/>
                <a:ea typeface="Helvetica Neue"/>
                <a:cs typeface="Helvetica Neue"/>
                <a:sym typeface="Helvetica Neue"/>
              </a:rPr>
              <a:t>PAYNEARME </a:t>
            </a:r>
            <a:r>
              <a:rPr lang="en-US" sz="700">
                <a:solidFill>
                  <a:schemeClr val="bg1"/>
                </a:solidFill>
                <a:latin typeface="Helvetica Neue"/>
                <a:ea typeface="Helvetica Neue"/>
                <a:cs typeface="Helvetica Neue"/>
              </a:rPr>
              <a:t>UPDATE</a:t>
            </a:r>
            <a:endParaRPr lang="en-US" sz="700" dirty="0">
              <a:solidFill>
                <a:schemeClr val="bg1"/>
              </a:solidFill>
              <a:latin typeface="Helvetica Neue"/>
              <a:ea typeface="Helvetica Neue"/>
              <a:cs typeface="Helvetica Neue"/>
            </a:endParaRP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Polling Question 3</a:t>
            </a:r>
          </a:p>
        </p:txBody>
      </p:sp>
      <p:sp>
        <p:nvSpPr>
          <p:cNvPr id="11" name="Content Placeholder 2">
            <a:extLst>
              <a:ext uri="{FF2B5EF4-FFF2-40B4-BE49-F238E27FC236}">
                <a16:creationId xmlns:a16="http://schemas.microsoft.com/office/drawing/2014/main" id="{24A46844-8DB8-4CF1-A8F3-F2474C372A59}"/>
              </a:ext>
            </a:extLst>
          </p:cNvPr>
          <p:cNvSpPr txBox="1">
            <a:spLocks/>
          </p:cNvSpPr>
          <p:nvPr/>
        </p:nvSpPr>
        <p:spPr>
          <a:xfrm>
            <a:off x="3851287" y="1204779"/>
            <a:ext cx="3774721" cy="3294805"/>
          </a:xfrm>
          <a:prstGeom prst="rect">
            <a:avLst/>
          </a:prstGeom>
        </p:spPr>
        <p:txBody>
          <a:bodyPr>
            <a:normAutofit/>
          </a:bodyPr>
          <a:lstStyle>
            <a:lvl1pPr marL="0" indent="-228600" algn="l" defTabSz="457200" rtl="0" eaLnBrk="1" latinLnBrk="0" hangingPunct="1">
              <a:lnSpc>
                <a:spcPct val="120000"/>
              </a:lnSpc>
              <a:spcBef>
                <a:spcPct val="20000"/>
              </a:spcBef>
              <a:buClr>
                <a:srgbClr val="04A4CC"/>
              </a:buClr>
              <a:buFont typeface="Arial"/>
              <a:buChar char="•"/>
              <a:defRPr sz="1600" kern="1200">
                <a:solidFill>
                  <a:srgbClr val="333739"/>
                </a:solidFill>
                <a:latin typeface="Helvetica"/>
                <a:ea typeface="+mn-ea"/>
                <a:cs typeface="Helvetica"/>
              </a:defRPr>
            </a:lvl1pPr>
            <a:lvl2pPr marL="548640" indent="-228600" algn="l" defTabSz="457200" rtl="0" eaLnBrk="1" latinLnBrk="0" hangingPunct="1">
              <a:lnSpc>
                <a:spcPct val="120000"/>
              </a:lnSpc>
              <a:spcBef>
                <a:spcPct val="20000"/>
              </a:spcBef>
              <a:buClr>
                <a:srgbClr val="04A4CC"/>
              </a:buClr>
              <a:buFont typeface="Arial"/>
              <a:buChar char="–"/>
              <a:defRPr sz="1400" kern="1200">
                <a:solidFill>
                  <a:srgbClr val="656767"/>
                </a:solidFill>
                <a:latin typeface="Helvetica"/>
                <a:ea typeface="+mn-ea"/>
                <a:cs typeface="Helvetica"/>
              </a:defRPr>
            </a:lvl2pPr>
            <a:lvl3pPr marL="777240" indent="-228600" algn="l" defTabSz="457200" rtl="0" eaLnBrk="1" latinLnBrk="0" hangingPunct="1">
              <a:lnSpc>
                <a:spcPct val="130000"/>
              </a:lnSpc>
              <a:spcBef>
                <a:spcPct val="20000"/>
              </a:spcBef>
              <a:buClr>
                <a:srgbClr val="04A4CC"/>
              </a:buClr>
              <a:buFont typeface="Arial"/>
              <a:buChar char="•"/>
              <a:defRPr sz="1200" kern="1200">
                <a:solidFill>
                  <a:srgbClr val="656767"/>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nSpc>
                <a:spcPct val="134000"/>
              </a:lnSpc>
              <a:buFont typeface="Arial"/>
              <a:buNone/>
            </a:pPr>
            <a:r>
              <a:rPr lang="en-US" sz="1400" dirty="0"/>
              <a:t>How important is it for you to provide payment reminders to your consumers to overcome late payments?</a:t>
            </a:r>
          </a:p>
          <a:p>
            <a:pPr indent="0">
              <a:lnSpc>
                <a:spcPct val="134000"/>
              </a:lnSpc>
              <a:buFont typeface="Arial"/>
              <a:buNone/>
            </a:pPr>
            <a:endParaRPr lang="en-US" sz="1400" dirty="0"/>
          </a:p>
          <a:p>
            <a:pPr>
              <a:lnSpc>
                <a:spcPct val="134000"/>
              </a:lnSpc>
              <a:buFont typeface="Wingdings" panose="05000000000000000000" pitchFamily="2" charset="2"/>
              <a:buChar char="q"/>
            </a:pPr>
            <a:r>
              <a:rPr lang="en-US" sz="1400" dirty="0"/>
              <a:t>Not Important  </a:t>
            </a:r>
          </a:p>
          <a:p>
            <a:pPr>
              <a:lnSpc>
                <a:spcPct val="134000"/>
              </a:lnSpc>
              <a:buFont typeface="Wingdings" panose="05000000000000000000" pitchFamily="2" charset="2"/>
              <a:buChar char="q"/>
            </a:pPr>
            <a:r>
              <a:rPr lang="en-US" sz="1400" dirty="0"/>
              <a:t> Somewhat Important  </a:t>
            </a:r>
          </a:p>
          <a:p>
            <a:pPr>
              <a:lnSpc>
                <a:spcPct val="134000"/>
              </a:lnSpc>
              <a:buFont typeface="Wingdings" panose="05000000000000000000" pitchFamily="2" charset="2"/>
              <a:buChar char="q"/>
            </a:pPr>
            <a:r>
              <a:rPr lang="en-US" sz="1400" dirty="0"/>
              <a:t> Neutral    </a:t>
            </a:r>
          </a:p>
          <a:p>
            <a:pPr>
              <a:lnSpc>
                <a:spcPct val="134000"/>
              </a:lnSpc>
              <a:buFont typeface="Wingdings" panose="05000000000000000000" pitchFamily="2" charset="2"/>
              <a:buChar char="q"/>
            </a:pPr>
            <a:r>
              <a:rPr lang="en-US" sz="1400" dirty="0"/>
              <a:t>Important    </a:t>
            </a:r>
          </a:p>
          <a:p>
            <a:pPr>
              <a:lnSpc>
                <a:spcPct val="134000"/>
              </a:lnSpc>
              <a:buFont typeface="Wingdings" panose="05000000000000000000" pitchFamily="2" charset="2"/>
              <a:buChar char="q"/>
            </a:pPr>
            <a:r>
              <a:rPr lang="en-US" sz="1400" dirty="0"/>
              <a:t>Very Important  </a:t>
            </a:r>
          </a:p>
          <a:p>
            <a:pPr indent="0">
              <a:buFont typeface="Arial"/>
              <a:buNone/>
            </a:pPr>
            <a:endParaRPr lang="en-US" sz="1350" dirty="0"/>
          </a:p>
        </p:txBody>
      </p:sp>
      <p:pic>
        <p:nvPicPr>
          <p:cNvPr id="13" name="Graphic 12" descr="Head with Gears">
            <a:extLst>
              <a:ext uri="{FF2B5EF4-FFF2-40B4-BE49-F238E27FC236}">
                <a16:creationId xmlns:a16="http://schemas.microsoft.com/office/drawing/2014/main" id="{7CB06F84-8E44-41B5-A2B5-06E44C517A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100" y="1443800"/>
            <a:ext cx="2201008" cy="2201008"/>
          </a:xfrm>
          <a:prstGeom prst="rect">
            <a:avLst/>
          </a:prstGeom>
          <a:effectLst/>
        </p:spPr>
      </p:pic>
    </p:spTree>
    <p:extLst>
      <p:ext uri="{BB962C8B-B14F-4D97-AF65-F5344CB8AC3E}">
        <p14:creationId xmlns:p14="http://schemas.microsoft.com/office/powerpoint/2010/main" val="1996581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6">
            <a:extLst>
              <a:ext uri="{FF2B5EF4-FFF2-40B4-BE49-F238E27FC236}">
                <a16:creationId xmlns:a16="http://schemas.microsoft.com/office/drawing/2014/main" id="{FC0275D5-F423-9843-B52F-C3C479D9B943}"/>
              </a:ext>
            </a:extLst>
          </p:cNvPr>
          <p:cNvSpPr txBox="1"/>
          <p:nvPr/>
        </p:nvSpPr>
        <p:spPr>
          <a:xfrm>
            <a:off x="8222853" y="4927503"/>
            <a:ext cx="86416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lumMod val="65000"/>
                  </a:schemeClr>
                </a:solidFill>
                <a:latin typeface="Helvetica Neue"/>
                <a:ea typeface="Helvetica Neue"/>
                <a:cs typeface="Helvetica Neue"/>
                <a:sym typeface="Helvetica Neue"/>
              </a:rPr>
              <a:pPr marL="0" marR="0" lvl="0" indent="0" algn="r" rtl="0">
                <a:spcBef>
                  <a:spcPts val="0"/>
                </a:spcBef>
                <a:spcAft>
                  <a:spcPts val="0"/>
                </a:spcAft>
                <a:buNone/>
              </a:pPr>
              <a:t>24</a:t>
            </a:fld>
            <a:endParaRPr sz="700" b="0" i="0" u="none" strike="noStrike" cap="none" dirty="0">
              <a:solidFill>
                <a:schemeClr val="bg1">
                  <a:lumMod val="65000"/>
                </a:schemeClr>
              </a:solidFill>
              <a:latin typeface="Helvetica Neue"/>
              <a:ea typeface="Helvetica Neue"/>
              <a:cs typeface="Helvetica Neue"/>
              <a:sym typeface="Helvetica Neue"/>
            </a:endParaRPr>
          </a:p>
        </p:txBody>
      </p:sp>
      <p:pic>
        <p:nvPicPr>
          <p:cNvPr id="8" name="Picture 7">
            <a:extLst>
              <a:ext uri="{FF2B5EF4-FFF2-40B4-BE49-F238E27FC236}">
                <a16:creationId xmlns:a16="http://schemas.microsoft.com/office/drawing/2014/main" id="{F8752E4E-8BBF-AC41-A802-9F5EEB72CD4E}"/>
              </a:ext>
            </a:extLst>
          </p:cNvPr>
          <p:cNvPicPr>
            <a:picLocks noChangeAspect="1"/>
          </p:cNvPicPr>
          <p:nvPr/>
        </p:nvPicPr>
        <p:blipFill>
          <a:blip r:embed="rId3"/>
          <a:stretch>
            <a:fillRect/>
          </a:stretch>
        </p:blipFill>
        <p:spPr>
          <a:xfrm>
            <a:off x="7537541" y="271564"/>
            <a:ext cx="1384630" cy="494511"/>
          </a:xfrm>
          <a:prstGeom prst="rect">
            <a:avLst/>
          </a:prstGeom>
        </p:spPr>
      </p:pic>
      <p:sp>
        <p:nvSpPr>
          <p:cNvPr id="10" name="Rectangle 9">
            <a:extLst>
              <a:ext uri="{FF2B5EF4-FFF2-40B4-BE49-F238E27FC236}">
                <a16:creationId xmlns:a16="http://schemas.microsoft.com/office/drawing/2014/main" id="{CA091B80-E9D9-9D44-9932-A00C27937942}"/>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1" name="Title 1">
            <a:extLst>
              <a:ext uri="{FF2B5EF4-FFF2-40B4-BE49-F238E27FC236}">
                <a16:creationId xmlns:a16="http://schemas.microsoft.com/office/drawing/2014/main" id="{948E2BC2-0C94-C240-9040-B952F1AACB75}"/>
              </a:ext>
            </a:extLst>
          </p:cNvPr>
          <p:cNvSpPr txBox="1">
            <a:spLocks/>
          </p:cNvSpPr>
          <p:nvPr/>
        </p:nvSpPr>
        <p:spPr>
          <a:xfrm>
            <a:off x="473098" y="271776"/>
            <a:ext cx="6476342" cy="4942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Key Takeaways </a:t>
            </a:r>
          </a:p>
        </p:txBody>
      </p:sp>
      <p:sp>
        <p:nvSpPr>
          <p:cNvPr id="12" name="Content Placeholder 2">
            <a:extLst>
              <a:ext uri="{FF2B5EF4-FFF2-40B4-BE49-F238E27FC236}">
                <a16:creationId xmlns:a16="http://schemas.microsoft.com/office/drawing/2014/main" id="{89C410B2-0B0E-43C2-B60F-9024C604CE9A}"/>
              </a:ext>
            </a:extLst>
          </p:cNvPr>
          <p:cNvSpPr txBox="1">
            <a:spLocks/>
          </p:cNvSpPr>
          <p:nvPr/>
        </p:nvSpPr>
        <p:spPr>
          <a:xfrm>
            <a:off x="521657" y="783769"/>
            <a:ext cx="4442229" cy="429138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Clr>
                <a:srgbClr val="04A4CC"/>
              </a:buClr>
              <a:buNone/>
              <a:tabLst>
                <a:tab pos="127397" algn="l"/>
              </a:tabLst>
            </a:pPr>
            <a:r>
              <a:rPr lang="en-US" sz="1800" dirty="0">
                <a:solidFill>
                  <a:srgbClr val="47D1EB"/>
                </a:solidFill>
                <a:latin typeface="Helvetica" panose="020B0604020202020204" pitchFamily="34" charset="0"/>
                <a:cs typeface="Helvetica" panose="020B0604020202020204" pitchFamily="34" charset="0"/>
              </a:rPr>
              <a:t>So what do these trends mean for Auto Lenders?</a:t>
            </a:r>
          </a:p>
          <a:p>
            <a:pPr marL="274320" indent="-274320">
              <a:lnSpc>
                <a:spcPct val="100000"/>
              </a:lnSpc>
              <a:spcBef>
                <a:spcPts val="1200"/>
              </a:spcBef>
              <a:spcAft>
                <a:spcPts val="1200"/>
              </a:spcAft>
              <a:buClr>
                <a:srgbClr val="04A4CC"/>
              </a:buClr>
              <a:buFont typeface="Wingdings" panose="05000000000000000000" pitchFamily="2" charset="2"/>
              <a:buChar char="§"/>
              <a:tabLst>
                <a:tab pos="127397" algn="l"/>
              </a:tabLst>
            </a:pPr>
            <a:r>
              <a:rPr lang="en-US" sz="1400" dirty="0">
                <a:solidFill>
                  <a:schemeClr val="tx1">
                    <a:lumMod val="65000"/>
                    <a:lumOff val="35000"/>
                  </a:schemeClr>
                </a:solidFill>
                <a:latin typeface="Helvetica" panose="020B0604020202020204" pitchFamily="34" charset="0"/>
                <a:cs typeface="Helvetica" panose="020B0604020202020204" pitchFamily="34" charset="0"/>
              </a:rPr>
              <a:t>90% of the US population has access to a mobile phone and 73% of them have smartphones</a:t>
            </a:r>
          </a:p>
          <a:p>
            <a:pPr marL="274320" indent="-274320">
              <a:lnSpc>
                <a:spcPct val="100000"/>
              </a:lnSpc>
              <a:spcBef>
                <a:spcPts val="1200"/>
              </a:spcBef>
              <a:spcAft>
                <a:spcPts val="1200"/>
              </a:spcAft>
              <a:buClr>
                <a:srgbClr val="04A4CC"/>
              </a:buClr>
              <a:buFont typeface="Wingdings" panose="05000000000000000000" pitchFamily="2" charset="2"/>
              <a:buChar char="§"/>
              <a:tabLst>
                <a:tab pos="127397" algn="l"/>
              </a:tabLst>
            </a:pPr>
            <a:r>
              <a:rPr lang="en-US" sz="1400">
                <a:solidFill>
                  <a:schemeClr val="tx1">
                    <a:lumMod val="65000"/>
                    <a:lumOff val="35000"/>
                  </a:schemeClr>
                </a:solidFill>
                <a:latin typeface="Helvetica" panose="020B0604020202020204" pitchFamily="34" charset="0"/>
                <a:cs typeface="Helvetica" panose="020B0604020202020204" pitchFamily="34" charset="0"/>
              </a:rPr>
              <a:t>Make </a:t>
            </a:r>
            <a:r>
              <a:rPr lang="en-US" sz="1400" dirty="0">
                <a:solidFill>
                  <a:schemeClr val="tx1">
                    <a:lumMod val="65000"/>
                    <a:lumOff val="35000"/>
                  </a:schemeClr>
                </a:solidFill>
                <a:latin typeface="Helvetica" panose="020B0604020202020204" pitchFamily="34" charset="0"/>
                <a:cs typeface="Helvetica" panose="020B0604020202020204" pitchFamily="34" charset="0"/>
              </a:rPr>
              <a:t>your product mobile-friendly with digital presentment including reminders on payment amounts and mobile wallet integration</a:t>
            </a:r>
          </a:p>
          <a:p>
            <a:pPr marL="274320" indent="-274320">
              <a:lnSpc>
                <a:spcPct val="100000"/>
              </a:lnSpc>
              <a:spcBef>
                <a:spcPts val="1200"/>
              </a:spcBef>
              <a:spcAft>
                <a:spcPts val="1200"/>
              </a:spcAft>
              <a:buClr>
                <a:srgbClr val="04A4CC"/>
              </a:buClr>
              <a:buFont typeface="Wingdings" panose="05000000000000000000" pitchFamily="2" charset="2"/>
              <a:buChar char="§"/>
              <a:tabLst>
                <a:tab pos="127397" algn="l"/>
              </a:tabLst>
            </a:pPr>
            <a:r>
              <a:rPr lang="en-US" sz="1400" dirty="0">
                <a:solidFill>
                  <a:schemeClr val="tx1">
                    <a:lumMod val="65000"/>
                    <a:lumOff val="35000"/>
                  </a:schemeClr>
                </a:solidFill>
                <a:latin typeface="Helvetica" panose="020B0604020202020204" pitchFamily="34" charset="0"/>
                <a:cs typeface="Helvetica" panose="020B0604020202020204" pitchFamily="34" charset="0"/>
              </a:rPr>
              <a:t>Make it simpler for your customers to apply and pay for their loans by removing friction in the loan application and loan repayment process </a:t>
            </a:r>
          </a:p>
          <a:p>
            <a:pPr marL="274320" indent="-274320">
              <a:lnSpc>
                <a:spcPct val="100000"/>
              </a:lnSpc>
              <a:spcBef>
                <a:spcPts val="1200"/>
              </a:spcBef>
              <a:spcAft>
                <a:spcPts val="1200"/>
              </a:spcAft>
              <a:buClr>
                <a:srgbClr val="04A4CC"/>
              </a:buClr>
              <a:buFont typeface="Wingdings" panose="05000000000000000000" pitchFamily="2" charset="2"/>
              <a:buChar char="§"/>
              <a:tabLst>
                <a:tab pos="127397" algn="l"/>
              </a:tabLst>
            </a:pPr>
            <a:r>
              <a:rPr lang="en-US" sz="1400" dirty="0">
                <a:solidFill>
                  <a:schemeClr val="tx1">
                    <a:lumMod val="65000"/>
                    <a:lumOff val="35000"/>
                  </a:schemeClr>
                </a:solidFill>
                <a:latin typeface="Helvetica" panose="020B0604020202020204" pitchFamily="34" charset="0"/>
                <a:cs typeface="Helvetica" panose="020B0604020202020204" pitchFamily="34" charset="0"/>
              </a:rPr>
              <a:t>Incorporate technologies such as biometric security, natural language searches, and chatbots.</a:t>
            </a:r>
          </a:p>
          <a:p>
            <a:pPr marL="274320" indent="-274320">
              <a:lnSpc>
                <a:spcPct val="110000"/>
              </a:lnSpc>
              <a:spcBef>
                <a:spcPts val="450"/>
              </a:spcBef>
              <a:buClr>
                <a:srgbClr val="04A4CC"/>
              </a:buClr>
              <a:buFont typeface="Arial"/>
              <a:buChar char="•"/>
              <a:tabLst>
                <a:tab pos="127397" algn="l"/>
              </a:tabLst>
            </a:pPr>
            <a:endParaRPr lang="en-US" sz="1800" dirty="0">
              <a:solidFill>
                <a:schemeClr val="tx1">
                  <a:lumMod val="65000"/>
                  <a:lumOff val="35000"/>
                </a:schemeClr>
              </a:solidFill>
            </a:endParaRPr>
          </a:p>
        </p:txBody>
      </p:sp>
      <p:pic>
        <p:nvPicPr>
          <p:cNvPr id="5" name="Picture 4">
            <a:extLst>
              <a:ext uri="{FF2B5EF4-FFF2-40B4-BE49-F238E27FC236}">
                <a16:creationId xmlns:a16="http://schemas.microsoft.com/office/drawing/2014/main" id="{3BC7D217-D8AD-48A3-B935-27764642B561}"/>
              </a:ext>
            </a:extLst>
          </p:cNvPr>
          <p:cNvPicPr>
            <a:picLocks noChangeAspect="1"/>
          </p:cNvPicPr>
          <p:nvPr/>
        </p:nvPicPr>
        <p:blipFill>
          <a:blip r:embed="rId4"/>
          <a:stretch>
            <a:fillRect/>
          </a:stretch>
        </p:blipFill>
        <p:spPr>
          <a:xfrm>
            <a:off x="4765164" y="766075"/>
            <a:ext cx="4370555" cy="4370555"/>
          </a:xfrm>
          <a:prstGeom prst="rect">
            <a:avLst/>
          </a:prstGeom>
        </p:spPr>
      </p:pic>
    </p:spTree>
    <p:extLst>
      <p:ext uri="{BB962C8B-B14F-4D97-AF65-F5344CB8AC3E}">
        <p14:creationId xmlns:p14="http://schemas.microsoft.com/office/powerpoint/2010/main" val="3841253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C78731-A388-8249-82C3-D5DB94CA8768}"/>
              </a:ext>
            </a:extLst>
          </p:cNvPr>
          <p:cNvPicPr>
            <a:picLocks noChangeAspect="1"/>
          </p:cNvPicPr>
          <p:nvPr/>
        </p:nvPicPr>
        <p:blipFill>
          <a:blip r:embed="rId3"/>
          <a:stretch>
            <a:fill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3A3C2FFC-BAB1-5F40-B821-8983A97D3DD3}"/>
              </a:ext>
            </a:extLst>
          </p:cNvPr>
          <p:cNvSpPr/>
          <p:nvPr/>
        </p:nvSpPr>
        <p:spPr>
          <a:xfrm>
            <a:off x="-1388" y="3156"/>
            <a:ext cx="9145387" cy="5143500"/>
          </a:xfrm>
          <a:prstGeom prst="rect">
            <a:avLst/>
          </a:prstGeom>
          <a:solidFill>
            <a:srgbClr val="3288E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algn="ctr"/>
            <a:endParaRPr lang="en-US" sz="1801">
              <a:solidFill>
                <a:schemeClr val="bg1"/>
              </a:solidFill>
            </a:endParaRPr>
          </a:p>
        </p:txBody>
      </p:sp>
      <p:sp>
        <p:nvSpPr>
          <p:cNvPr id="4" name="Shape 86">
            <a:extLst>
              <a:ext uri="{FF2B5EF4-FFF2-40B4-BE49-F238E27FC236}">
                <a16:creationId xmlns:a16="http://schemas.microsoft.com/office/drawing/2014/main" id="{FC0275D5-F423-9843-B52F-C3C479D9B943}"/>
              </a:ext>
            </a:extLst>
          </p:cNvPr>
          <p:cNvSpPr txBox="1"/>
          <p:nvPr/>
        </p:nvSpPr>
        <p:spPr>
          <a:xfrm>
            <a:off x="8222853" y="4927503"/>
            <a:ext cx="86416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25</a:t>
            </a:fld>
            <a:endParaRPr sz="700" b="0" i="0" u="none" strike="noStrike" cap="none" dirty="0">
              <a:solidFill>
                <a:schemeClr val="bg1"/>
              </a:solidFill>
              <a:latin typeface="Helvetica Neue"/>
              <a:ea typeface="Helvetica Neue"/>
              <a:cs typeface="Helvetica Neue"/>
              <a:sym typeface="Helvetica Neue"/>
            </a:endParaRPr>
          </a:p>
        </p:txBody>
      </p:sp>
      <p:sp>
        <p:nvSpPr>
          <p:cNvPr id="10" name="Rectangle 9">
            <a:extLst>
              <a:ext uri="{FF2B5EF4-FFF2-40B4-BE49-F238E27FC236}">
                <a16:creationId xmlns:a16="http://schemas.microsoft.com/office/drawing/2014/main" id="{CA091B80-E9D9-9D44-9932-A00C27937942}"/>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pic>
        <p:nvPicPr>
          <p:cNvPr id="12" name="Picture 11">
            <a:extLst>
              <a:ext uri="{FF2B5EF4-FFF2-40B4-BE49-F238E27FC236}">
                <a16:creationId xmlns:a16="http://schemas.microsoft.com/office/drawing/2014/main" id="{192AE592-CCD2-4844-B00F-E3F933706A42}"/>
              </a:ext>
            </a:extLst>
          </p:cNvPr>
          <p:cNvPicPr>
            <a:picLocks noChangeAspect="1"/>
          </p:cNvPicPr>
          <p:nvPr/>
        </p:nvPicPr>
        <p:blipFill>
          <a:blip r:embed="rId4"/>
          <a:stretch>
            <a:fillRect/>
          </a:stretch>
        </p:blipFill>
        <p:spPr>
          <a:xfrm>
            <a:off x="7546975" y="271776"/>
            <a:ext cx="1377950" cy="472440"/>
          </a:xfrm>
          <a:prstGeom prst="rect">
            <a:avLst/>
          </a:prstGeom>
        </p:spPr>
      </p:pic>
      <p:sp>
        <p:nvSpPr>
          <p:cNvPr id="13" name="Title 1">
            <a:extLst>
              <a:ext uri="{FF2B5EF4-FFF2-40B4-BE49-F238E27FC236}">
                <a16:creationId xmlns:a16="http://schemas.microsoft.com/office/drawing/2014/main" id="{F85D87BC-CED6-864F-95F6-EE0E0F547248}"/>
              </a:ext>
            </a:extLst>
          </p:cNvPr>
          <p:cNvSpPr txBox="1">
            <a:spLocks/>
          </p:cNvSpPr>
          <p:nvPr/>
        </p:nvSpPr>
        <p:spPr>
          <a:xfrm>
            <a:off x="901921" y="2174827"/>
            <a:ext cx="2795805" cy="39692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About PayNearMe</a:t>
            </a:r>
          </a:p>
        </p:txBody>
      </p:sp>
    </p:spTree>
    <p:extLst>
      <p:ext uri="{BB962C8B-B14F-4D97-AF65-F5344CB8AC3E}">
        <p14:creationId xmlns:p14="http://schemas.microsoft.com/office/powerpoint/2010/main" val="3215511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1C885D3-109C-9A4E-8516-889E7D84157A}"/>
              </a:ext>
            </a:extLst>
          </p:cNvPr>
          <p:cNvPicPr>
            <a:picLocks noChangeAspect="1"/>
          </p:cNvPicPr>
          <p:nvPr/>
        </p:nvPicPr>
        <p:blipFill>
          <a:blip r:embed="rId3"/>
          <a:stretch>
            <a:fillRect/>
          </a:stretch>
        </p:blipFill>
        <p:spPr>
          <a:xfrm>
            <a:off x="4167266" y="1089960"/>
            <a:ext cx="4976734" cy="4042763"/>
          </a:xfrm>
          <a:prstGeom prst="rect">
            <a:avLst/>
          </a:prstGeom>
        </p:spPr>
      </p:pic>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26</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Who We Are</a:t>
            </a:r>
          </a:p>
        </p:txBody>
      </p:sp>
      <p:sp>
        <p:nvSpPr>
          <p:cNvPr id="12" name="TextBox 11">
            <a:extLst>
              <a:ext uri="{FF2B5EF4-FFF2-40B4-BE49-F238E27FC236}">
                <a16:creationId xmlns:a16="http://schemas.microsoft.com/office/drawing/2014/main" id="{5B99D794-A6B1-CC44-B4F0-ADC4A92A47BF}"/>
              </a:ext>
            </a:extLst>
          </p:cNvPr>
          <p:cNvSpPr txBox="1"/>
          <p:nvPr/>
        </p:nvSpPr>
        <p:spPr>
          <a:xfrm>
            <a:off x="464696" y="956408"/>
            <a:ext cx="4976734" cy="3076227"/>
          </a:xfrm>
          <a:prstGeom prst="rect">
            <a:avLst/>
          </a:prstGeom>
          <a:noFill/>
        </p:spPr>
        <p:txBody>
          <a:bodyPr wrap="square" rtlCol="0">
            <a:spAutoFit/>
          </a:bodyPr>
          <a:lstStyle/>
          <a:p>
            <a:pPr>
              <a:spcAft>
                <a:spcPts val="1200"/>
              </a:spcAft>
            </a:pPr>
            <a:r>
              <a:rPr lang="en-US" dirty="0">
                <a:solidFill>
                  <a:srgbClr val="47D1EB"/>
                </a:solidFill>
                <a:latin typeface="Helvetica" pitchFamily="2" charset="0"/>
              </a:rPr>
              <a:t>The </a:t>
            </a:r>
            <a:r>
              <a:rPr lang="en-US">
                <a:solidFill>
                  <a:srgbClr val="47D1EB"/>
                </a:solidFill>
                <a:latin typeface="Helvetica" pitchFamily="2" charset="0"/>
              </a:rPr>
              <a:t>single platform to </a:t>
            </a:r>
            <a:r>
              <a:rPr lang="en-US" dirty="0">
                <a:solidFill>
                  <a:srgbClr val="47D1EB"/>
                </a:solidFill>
                <a:latin typeface="Helvetica" pitchFamily="2" charset="0"/>
              </a:rPr>
              <a:t>meet all your payments needs. </a:t>
            </a:r>
            <a:endParaRPr lang="en-US" dirty="0"/>
          </a:p>
          <a:p>
            <a:pPr marL="288036" indent="-219456" defTabSz="914422">
              <a:lnSpc>
                <a:spcPct val="110000"/>
              </a:lnSpc>
              <a:spcAft>
                <a:spcPts val="1500"/>
              </a:spcAft>
              <a:buClr>
                <a:srgbClr val="9BA5B5"/>
              </a:buClr>
              <a:buSzPct val="80000"/>
              <a:buFont typeface="Wingdings" charset="2"/>
              <a:buChar char="§"/>
              <a:tabLst>
                <a:tab pos="169863" algn="l"/>
              </a:tabLst>
            </a:pPr>
            <a:r>
              <a:rPr lang="en-US" sz="1400" dirty="0">
                <a:solidFill>
                  <a:schemeClr val="tx1">
                    <a:lumMod val="65000"/>
                    <a:lumOff val="35000"/>
                  </a:schemeClr>
                </a:solidFill>
                <a:latin typeface="Helvetica Neue" charset="0"/>
                <a:ea typeface="Helvetica Neue" charset="0"/>
                <a:cs typeface="Helvetica Neue" charset="0"/>
              </a:rPr>
              <a:t>Enables businesses and government agencies to </a:t>
            </a:r>
            <a:br>
              <a:rPr lang="en-US" sz="1400" dirty="0">
                <a:solidFill>
                  <a:schemeClr val="tx1">
                    <a:lumMod val="65000"/>
                    <a:lumOff val="35000"/>
                  </a:schemeClr>
                </a:solidFill>
                <a:latin typeface="Helvetica Neue" charset="0"/>
                <a:ea typeface="Helvetica Neue" charset="0"/>
                <a:cs typeface="Helvetica Neue" charset="0"/>
              </a:rPr>
            </a:br>
            <a:r>
              <a:rPr lang="en-US" sz="1400" dirty="0">
                <a:solidFill>
                  <a:schemeClr val="tx1">
                    <a:lumMod val="65000"/>
                    <a:lumOff val="35000"/>
                  </a:schemeClr>
                </a:solidFill>
                <a:latin typeface="Helvetica Neue" charset="0"/>
                <a:ea typeface="Helvetica Neue" charset="0"/>
                <a:cs typeface="Helvetica Neue" charset="0"/>
              </a:rPr>
              <a:t>accept cash, debit, credit, and ACH payments</a:t>
            </a:r>
          </a:p>
          <a:p>
            <a:pPr marL="288036" indent="-219456" defTabSz="914422">
              <a:lnSpc>
                <a:spcPct val="110000"/>
              </a:lnSpc>
              <a:spcAft>
                <a:spcPts val="1500"/>
              </a:spcAft>
              <a:buClr>
                <a:srgbClr val="9BA5B5"/>
              </a:buClr>
              <a:buSzPct val="80000"/>
              <a:buFont typeface="Wingdings" charset="2"/>
              <a:buChar char="§"/>
              <a:tabLst>
                <a:tab pos="169863" algn="l"/>
              </a:tabLst>
            </a:pPr>
            <a:r>
              <a:rPr lang="en-US" sz="1400" dirty="0">
                <a:solidFill>
                  <a:schemeClr val="tx1">
                    <a:lumMod val="65000"/>
                    <a:lumOff val="35000"/>
                  </a:schemeClr>
                </a:solidFill>
                <a:latin typeface="Helvetica Neue" charset="0"/>
                <a:ea typeface="Helvetica Neue" charset="0"/>
                <a:cs typeface="Helvetica Neue" charset="0"/>
              </a:rPr>
              <a:t>Provides underserved customers with a mobile or printed cash payment option at 27,000+ locations nationwide</a:t>
            </a:r>
          </a:p>
          <a:p>
            <a:pPr marL="288036" indent="-219456" defTabSz="914422">
              <a:lnSpc>
                <a:spcPct val="110000"/>
              </a:lnSpc>
              <a:spcAft>
                <a:spcPts val="1500"/>
              </a:spcAft>
              <a:buClr>
                <a:srgbClr val="9BA5B5"/>
              </a:buClr>
              <a:buSzPct val="80000"/>
              <a:buFont typeface="Wingdings" charset="2"/>
              <a:buChar char="§"/>
              <a:tabLst>
                <a:tab pos="169863" algn="l"/>
              </a:tabLst>
            </a:pPr>
            <a:r>
              <a:rPr lang="en-US" sz="1400" dirty="0">
                <a:solidFill>
                  <a:schemeClr val="tx1">
                    <a:lumMod val="65000"/>
                    <a:lumOff val="35000"/>
                  </a:schemeClr>
                </a:solidFill>
                <a:latin typeface="Helvetica Neue" charset="0"/>
                <a:ea typeface="Helvetica Neue" charset="0"/>
                <a:cs typeface="Helvetica Neue" charset="0"/>
              </a:rPr>
              <a:t>Delivers a complete, mobile-first payment experience with transparent fees and superior service</a:t>
            </a:r>
          </a:p>
          <a:p>
            <a:endParaRPr lang="en-US" dirty="0"/>
          </a:p>
        </p:txBody>
      </p:sp>
    </p:spTree>
    <p:extLst>
      <p:ext uri="{BB962C8B-B14F-4D97-AF65-F5344CB8AC3E}">
        <p14:creationId xmlns:p14="http://schemas.microsoft.com/office/powerpoint/2010/main" val="2792930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6">
            <a:extLst>
              <a:ext uri="{FF2B5EF4-FFF2-40B4-BE49-F238E27FC236}">
                <a16:creationId xmlns:a16="http://schemas.microsoft.com/office/drawing/2014/main" id="{FC0275D5-F423-9843-B52F-C3C479D9B943}"/>
              </a:ext>
            </a:extLst>
          </p:cNvPr>
          <p:cNvSpPr txBox="1"/>
          <p:nvPr/>
        </p:nvSpPr>
        <p:spPr>
          <a:xfrm>
            <a:off x="8222853" y="4927503"/>
            <a:ext cx="86416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lumMod val="65000"/>
                  </a:schemeClr>
                </a:solidFill>
                <a:latin typeface="Helvetica Neue"/>
                <a:ea typeface="Helvetica Neue"/>
                <a:cs typeface="Helvetica Neue"/>
                <a:sym typeface="Helvetica Neue"/>
              </a:rPr>
              <a:pPr marL="0" marR="0" lvl="0" indent="0" algn="r" rtl="0">
                <a:spcBef>
                  <a:spcPts val="0"/>
                </a:spcBef>
                <a:spcAft>
                  <a:spcPts val="0"/>
                </a:spcAft>
                <a:buNone/>
              </a:pPr>
              <a:t>27</a:t>
            </a:fld>
            <a:endParaRPr sz="700" b="0" i="0" u="none" strike="noStrike" cap="none" dirty="0">
              <a:solidFill>
                <a:schemeClr val="bg1">
                  <a:lumMod val="65000"/>
                </a:schemeClr>
              </a:solidFill>
              <a:latin typeface="Helvetica Neue"/>
              <a:ea typeface="Helvetica Neue"/>
              <a:cs typeface="Helvetica Neue"/>
              <a:sym typeface="Helvetica Neue"/>
            </a:endParaRPr>
          </a:p>
        </p:txBody>
      </p:sp>
      <p:pic>
        <p:nvPicPr>
          <p:cNvPr id="8" name="Picture 7">
            <a:extLst>
              <a:ext uri="{FF2B5EF4-FFF2-40B4-BE49-F238E27FC236}">
                <a16:creationId xmlns:a16="http://schemas.microsoft.com/office/drawing/2014/main" id="{F8752E4E-8BBF-AC41-A802-9F5EEB72CD4E}"/>
              </a:ext>
            </a:extLst>
          </p:cNvPr>
          <p:cNvPicPr>
            <a:picLocks noChangeAspect="1"/>
          </p:cNvPicPr>
          <p:nvPr/>
        </p:nvPicPr>
        <p:blipFill>
          <a:blip r:embed="rId3"/>
          <a:stretch>
            <a:fillRect/>
          </a:stretch>
        </p:blipFill>
        <p:spPr>
          <a:xfrm>
            <a:off x="7537541" y="271564"/>
            <a:ext cx="1384630" cy="494511"/>
          </a:xfrm>
          <a:prstGeom prst="rect">
            <a:avLst/>
          </a:prstGeom>
        </p:spPr>
      </p:pic>
      <p:sp>
        <p:nvSpPr>
          <p:cNvPr id="10" name="Rectangle 9">
            <a:extLst>
              <a:ext uri="{FF2B5EF4-FFF2-40B4-BE49-F238E27FC236}">
                <a16:creationId xmlns:a16="http://schemas.microsoft.com/office/drawing/2014/main" id="{CA091B80-E9D9-9D44-9932-A00C27937942}"/>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1" name="Title 1">
            <a:extLst>
              <a:ext uri="{FF2B5EF4-FFF2-40B4-BE49-F238E27FC236}">
                <a16:creationId xmlns:a16="http://schemas.microsoft.com/office/drawing/2014/main" id="{948E2BC2-0C94-C240-9040-B952F1AACB75}"/>
              </a:ext>
            </a:extLst>
          </p:cNvPr>
          <p:cNvSpPr txBox="1">
            <a:spLocks/>
          </p:cNvSpPr>
          <p:nvPr/>
        </p:nvSpPr>
        <p:spPr>
          <a:xfrm>
            <a:off x="473098" y="271776"/>
            <a:ext cx="6476342" cy="4942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Trusted Enterprise with a Secure Platform</a:t>
            </a:r>
            <a:endParaRPr lang="en-US" sz="2000" dirty="0">
              <a:solidFill>
                <a:srgbClr val="009EDC"/>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Content Placeholder 2">
            <a:extLst>
              <a:ext uri="{FF2B5EF4-FFF2-40B4-BE49-F238E27FC236}">
                <a16:creationId xmlns:a16="http://schemas.microsoft.com/office/drawing/2014/main" id="{AFB5C8D3-8D1E-423B-9920-8643B77F90BB}"/>
              </a:ext>
            </a:extLst>
          </p:cNvPr>
          <p:cNvSpPr txBox="1">
            <a:spLocks/>
          </p:cNvSpPr>
          <p:nvPr/>
        </p:nvSpPr>
        <p:spPr>
          <a:xfrm>
            <a:off x="6378223" y="2815033"/>
            <a:ext cx="2584517" cy="717356"/>
          </a:xfrm>
          <a:prstGeom prst="rect">
            <a:avLst/>
          </a:prstGeom>
        </p:spPr>
        <p:txBody>
          <a:bodyPr>
            <a:noAutofit/>
          </a:bodyPr>
          <a:lstStyle>
            <a:lvl1pPr marL="0" indent="-228600" algn="l" defTabSz="457200" rtl="0" eaLnBrk="1" latinLnBrk="0" hangingPunct="1">
              <a:lnSpc>
                <a:spcPct val="120000"/>
              </a:lnSpc>
              <a:spcBef>
                <a:spcPct val="20000"/>
              </a:spcBef>
              <a:buClr>
                <a:srgbClr val="04A4CC"/>
              </a:buClr>
              <a:buFont typeface="Arial"/>
              <a:buChar char="•"/>
              <a:defRPr sz="1600" kern="1200">
                <a:solidFill>
                  <a:srgbClr val="333739"/>
                </a:solidFill>
                <a:latin typeface="Helvetica"/>
                <a:ea typeface="+mn-ea"/>
                <a:cs typeface="Helvetica"/>
              </a:defRPr>
            </a:lvl1pPr>
            <a:lvl2pPr marL="548640" indent="-228600" algn="l" defTabSz="457200" rtl="0" eaLnBrk="1" latinLnBrk="0" hangingPunct="1">
              <a:lnSpc>
                <a:spcPct val="120000"/>
              </a:lnSpc>
              <a:spcBef>
                <a:spcPct val="20000"/>
              </a:spcBef>
              <a:buClr>
                <a:srgbClr val="04A4CC"/>
              </a:buClr>
              <a:buFont typeface="Arial"/>
              <a:buChar char="–"/>
              <a:defRPr sz="1400" kern="1200">
                <a:solidFill>
                  <a:srgbClr val="656767"/>
                </a:solidFill>
                <a:latin typeface="Helvetica"/>
                <a:ea typeface="+mn-ea"/>
                <a:cs typeface="Helvetica"/>
              </a:defRPr>
            </a:lvl2pPr>
            <a:lvl3pPr marL="777240" indent="-228600" algn="l" defTabSz="457200" rtl="0" eaLnBrk="1" latinLnBrk="0" hangingPunct="1">
              <a:lnSpc>
                <a:spcPct val="130000"/>
              </a:lnSpc>
              <a:spcBef>
                <a:spcPct val="20000"/>
              </a:spcBef>
              <a:buClr>
                <a:srgbClr val="04A4CC"/>
              </a:buClr>
              <a:buFont typeface="Arial"/>
              <a:buChar char="•"/>
              <a:defRPr sz="1200" kern="1200">
                <a:solidFill>
                  <a:srgbClr val="656767"/>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0"/>
              </a:spcBef>
              <a:spcAft>
                <a:spcPts val="1200"/>
              </a:spcAft>
              <a:tabLst>
                <a:tab pos="169863" algn="l"/>
              </a:tabLst>
            </a:pPr>
            <a:r>
              <a:rPr lang="en-US" sz="1200">
                <a:solidFill>
                  <a:srgbClr val="656767"/>
                </a:solidFill>
              </a:rPr>
              <a:t>Anti-money laundering controls, including transaction monitoring and limits</a:t>
            </a:r>
            <a:endParaRPr lang="en-US" sz="1200" dirty="0">
              <a:solidFill>
                <a:srgbClr val="656767"/>
              </a:solidFill>
            </a:endParaRPr>
          </a:p>
        </p:txBody>
      </p:sp>
      <p:pic>
        <p:nvPicPr>
          <p:cNvPr id="13" name="Picture 12" descr="black and white alignseal-01.png">
            <a:extLst>
              <a:ext uri="{FF2B5EF4-FFF2-40B4-BE49-F238E27FC236}">
                <a16:creationId xmlns:a16="http://schemas.microsoft.com/office/drawing/2014/main" id="{E0403040-6B77-4342-B91C-9521D5B905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761" y="991900"/>
            <a:ext cx="879086" cy="879086"/>
          </a:xfrm>
          <a:prstGeom prst="rect">
            <a:avLst/>
          </a:prstGeom>
        </p:spPr>
      </p:pic>
      <p:sp>
        <p:nvSpPr>
          <p:cNvPr id="14" name="Rectangle 13">
            <a:extLst>
              <a:ext uri="{FF2B5EF4-FFF2-40B4-BE49-F238E27FC236}">
                <a16:creationId xmlns:a16="http://schemas.microsoft.com/office/drawing/2014/main" id="{245C68BF-3EEB-48FF-B7C1-5AC2CA30F164}"/>
              </a:ext>
            </a:extLst>
          </p:cNvPr>
          <p:cNvSpPr/>
          <p:nvPr/>
        </p:nvSpPr>
        <p:spPr>
          <a:xfrm>
            <a:off x="388047" y="2815033"/>
            <a:ext cx="2434085" cy="904863"/>
          </a:xfrm>
          <a:prstGeom prst="rect">
            <a:avLst/>
          </a:prstGeom>
        </p:spPr>
        <p:txBody>
          <a:bodyPr wrap="square">
            <a:spAutoFit/>
          </a:bodyPr>
          <a:lstStyle/>
          <a:p>
            <a:pPr>
              <a:lnSpc>
                <a:spcPct val="110000"/>
              </a:lnSpc>
              <a:spcBef>
                <a:spcPts val="0"/>
              </a:spcBef>
              <a:spcAft>
                <a:spcPts val="1200"/>
              </a:spcAft>
              <a:tabLst>
                <a:tab pos="169863" algn="l"/>
              </a:tabLst>
            </a:pPr>
            <a:r>
              <a:rPr lang="en-US" sz="1200" dirty="0">
                <a:solidFill>
                  <a:srgbClr val="656767"/>
                </a:solidFill>
                <a:latin typeface="Helvetica"/>
                <a:cs typeface="Helvetica"/>
              </a:rPr>
              <a:t>Third-party accreditation from the International Standards Organization and PCI Security Standards Council</a:t>
            </a:r>
          </a:p>
        </p:txBody>
      </p:sp>
      <p:sp>
        <p:nvSpPr>
          <p:cNvPr id="15" name="Rectangle 14">
            <a:extLst>
              <a:ext uri="{FF2B5EF4-FFF2-40B4-BE49-F238E27FC236}">
                <a16:creationId xmlns:a16="http://schemas.microsoft.com/office/drawing/2014/main" id="{6EA500E6-C88D-449F-A045-2A4D5D92B53F}"/>
              </a:ext>
            </a:extLst>
          </p:cNvPr>
          <p:cNvSpPr/>
          <p:nvPr/>
        </p:nvSpPr>
        <p:spPr>
          <a:xfrm>
            <a:off x="3429182" y="2815033"/>
            <a:ext cx="2520815" cy="1302921"/>
          </a:xfrm>
          <a:prstGeom prst="rect">
            <a:avLst/>
          </a:prstGeom>
        </p:spPr>
        <p:txBody>
          <a:bodyPr wrap="square">
            <a:spAutoFit/>
          </a:bodyPr>
          <a:lstStyle/>
          <a:p>
            <a:pPr defTabSz="914400" eaLnBrk="0" hangingPunct="0">
              <a:spcBef>
                <a:spcPts val="100"/>
              </a:spcBef>
              <a:spcAft>
                <a:spcPts val="100"/>
              </a:spcAft>
              <a:buClr>
                <a:sysClr val="windowText" lastClr="000000"/>
              </a:buClr>
              <a:defRPr/>
            </a:pPr>
            <a:r>
              <a:rPr lang="en-GB" sz="1200" kern="0" dirty="0">
                <a:solidFill>
                  <a:srgbClr val="656767"/>
                </a:solidFill>
                <a:latin typeface="Helvetica"/>
                <a:cs typeface="Helvetica"/>
              </a:rPr>
              <a:t>Compliant with Regulations:</a:t>
            </a:r>
          </a:p>
          <a:p>
            <a:pPr marL="179388" indent="-179388" defTabSz="914400" eaLnBrk="0" hangingPunct="0">
              <a:spcBef>
                <a:spcPts val="100"/>
              </a:spcBef>
              <a:spcAft>
                <a:spcPts val="100"/>
              </a:spcAft>
              <a:buClr>
                <a:sysClr val="windowText" lastClr="000000"/>
              </a:buClr>
              <a:buFontTx/>
              <a:buChar char="•"/>
              <a:defRPr/>
            </a:pPr>
            <a:r>
              <a:rPr lang="en-GB" sz="1200" kern="0" dirty="0">
                <a:solidFill>
                  <a:srgbClr val="656767"/>
                </a:solidFill>
                <a:latin typeface="Helvetica"/>
                <a:cs typeface="Helvetica"/>
              </a:rPr>
              <a:t>Bank Secrecy Act</a:t>
            </a:r>
          </a:p>
          <a:p>
            <a:pPr marL="179388" indent="-179388" defTabSz="914400" eaLnBrk="0" hangingPunct="0">
              <a:spcBef>
                <a:spcPts val="100"/>
              </a:spcBef>
              <a:spcAft>
                <a:spcPts val="100"/>
              </a:spcAft>
              <a:buClr>
                <a:sysClr val="windowText" lastClr="000000"/>
              </a:buClr>
              <a:buFontTx/>
              <a:buChar char="•"/>
              <a:defRPr/>
            </a:pPr>
            <a:r>
              <a:rPr lang="en-GB" sz="1200" kern="0" dirty="0">
                <a:solidFill>
                  <a:srgbClr val="656767"/>
                </a:solidFill>
                <a:latin typeface="Helvetica"/>
                <a:cs typeface="Helvetica"/>
              </a:rPr>
              <a:t>USA PATRIOT Act</a:t>
            </a:r>
          </a:p>
          <a:p>
            <a:pPr marL="179388" indent="-179388" defTabSz="914400" eaLnBrk="0" hangingPunct="0">
              <a:spcBef>
                <a:spcPts val="100"/>
              </a:spcBef>
              <a:spcAft>
                <a:spcPts val="100"/>
              </a:spcAft>
              <a:buClr>
                <a:sysClr val="windowText" lastClr="000000"/>
              </a:buClr>
              <a:buFontTx/>
              <a:buChar char="•"/>
              <a:defRPr/>
            </a:pPr>
            <a:r>
              <a:rPr lang="en-GB" sz="1200" kern="0" dirty="0">
                <a:solidFill>
                  <a:srgbClr val="656767"/>
                </a:solidFill>
                <a:latin typeface="Helvetica"/>
                <a:cs typeface="Helvetica"/>
              </a:rPr>
              <a:t>OFAC</a:t>
            </a:r>
          </a:p>
          <a:p>
            <a:pPr marL="179388" indent="-179388" defTabSz="914400" eaLnBrk="0" hangingPunct="0">
              <a:spcBef>
                <a:spcPts val="100"/>
              </a:spcBef>
              <a:spcAft>
                <a:spcPts val="100"/>
              </a:spcAft>
              <a:buClr>
                <a:sysClr val="windowText" lastClr="000000"/>
              </a:buClr>
              <a:buFontTx/>
              <a:buChar char="•"/>
              <a:defRPr/>
            </a:pPr>
            <a:r>
              <a:rPr lang="en-GB" sz="1200" kern="0" dirty="0">
                <a:solidFill>
                  <a:srgbClr val="656767"/>
                </a:solidFill>
                <a:latin typeface="Helvetica"/>
                <a:cs typeface="Helvetica"/>
              </a:rPr>
              <a:t>CFPB guidelines for consumer protection against abuse</a:t>
            </a:r>
            <a:endParaRPr lang="en-AU" sz="1200" kern="0" dirty="0">
              <a:solidFill>
                <a:srgbClr val="656767"/>
              </a:solidFill>
              <a:latin typeface="Helvetica"/>
              <a:cs typeface="Helvetica"/>
            </a:endParaRPr>
          </a:p>
        </p:txBody>
      </p:sp>
      <p:pic>
        <p:nvPicPr>
          <p:cNvPr id="16" name="Picture 15" descr="ANAB-MS-CB-Blk.png">
            <a:extLst>
              <a:ext uri="{FF2B5EF4-FFF2-40B4-BE49-F238E27FC236}">
                <a16:creationId xmlns:a16="http://schemas.microsoft.com/office/drawing/2014/main" id="{3443A44E-32AE-41D7-8B6C-91D907DD33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186" y="1766937"/>
            <a:ext cx="1030457" cy="734372"/>
          </a:xfrm>
          <a:prstGeom prst="rect">
            <a:avLst/>
          </a:prstGeom>
        </p:spPr>
      </p:pic>
      <p:pic>
        <p:nvPicPr>
          <p:cNvPr id="17" name="Picture 16" descr="OFAC logo.jpeg">
            <a:extLst>
              <a:ext uri="{FF2B5EF4-FFF2-40B4-BE49-F238E27FC236}">
                <a16:creationId xmlns:a16="http://schemas.microsoft.com/office/drawing/2014/main" id="{5D09E0C0-9D1E-44A8-91B8-5E678AC7DC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06971" y="984144"/>
            <a:ext cx="755279" cy="952682"/>
          </a:xfrm>
          <a:prstGeom prst="rect">
            <a:avLst/>
          </a:prstGeom>
        </p:spPr>
      </p:pic>
      <p:pic>
        <p:nvPicPr>
          <p:cNvPr id="18" name="Picture 17" descr="CFPB Logo.png">
            <a:extLst>
              <a:ext uri="{FF2B5EF4-FFF2-40B4-BE49-F238E27FC236}">
                <a16:creationId xmlns:a16="http://schemas.microsoft.com/office/drawing/2014/main" id="{C2F21E09-A176-498E-99E5-CD972E93B7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76559" y="2037473"/>
            <a:ext cx="2241153" cy="550372"/>
          </a:xfrm>
          <a:prstGeom prst="rect">
            <a:avLst/>
          </a:prstGeom>
        </p:spPr>
      </p:pic>
      <p:pic>
        <p:nvPicPr>
          <p:cNvPr id="19" name="Picture 18" descr="AML.jpeg">
            <a:extLst>
              <a:ext uri="{FF2B5EF4-FFF2-40B4-BE49-F238E27FC236}">
                <a16:creationId xmlns:a16="http://schemas.microsoft.com/office/drawing/2014/main" id="{0B749285-26A3-4A0B-9235-C6DAAB449ED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50618" y="1736124"/>
            <a:ext cx="1995489" cy="720297"/>
          </a:xfrm>
          <a:prstGeom prst="rect">
            <a:avLst/>
          </a:prstGeom>
        </p:spPr>
      </p:pic>
      <p:pic>
        <p:nvPicPr>
          <p:cNvPr id="20" name="Picture 19">
            <a:extLst>
              <a:ext uri="{FF2B5EF4-FFF2-40B4-BE49-F238E27FC236}">
                <a16:creationId xmlns:a16="http://schemas.microsoft.com/office/drawing/2014/main" id="{8A70E0A3-5A28-42C0-A45F-E56B548F8B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3080" y="2027848"/>
            <a:ext cx="1425093" cy="428573"/>
          </a:xfrm>
          <a:prstGeom prst="rect">
            <a:avLst/>
          </a:prstGeom>
        </p:spPr>
      </p:pic>
    </p:spTree>
    <p:extLst>
      <p:ext uri="{BB962C8B-B14F-4D97-AF65-F5344CB8AC3E}">
        <p14:creationId xmlns:p14="http://schemas.microsoft.com/office/powerpoint/2010/main" val="967742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13" name="Picture 12">
            <a:extLst>
              <a:ext uri="{FF2B5EF4-FFF2-40B4-BE49-F238E27FC236}">
                <a16:creationId xmlns:a16="http://schemas.microsoft.com/office/drawing/2014/main" id="{CB85C8D3-F633-F74E-92C2-2F06D04D3721}"/>
              </a:ext>
            </a:extLst>
          </p:cNvPr>
          <p:cNvPicPr>
            <a:picLocks noChangeAspect="1"/>
          </p:cNvPicPr>
          <p:nvPr/>
        </p:nvPicPr>
        <p:blipFill>
          <a:blip r:embed="rId3"/>
          <a:stretch>
            <a:fillRect/>
          </a:stretch>
        </p:blipFill>
        <p:spPr>
          <a:xfrm>
            <a:off x="98584" y="2809246"/>
            <a:ext cx="1166418" cy="1078937"/>
          </a:xfrm>
          <a:prstGeom prst="rect">
            <a:avLst/>
          </a:prstGeom>
        </p:spPr>
      </p:pic>
      <p:pic>
        <p:nvPicPr>
          <p:cNvPr id="9" name="Picture 8">
            <a:extLst>
              <a:ext uri="{FF2B5EF4-FFF2-40B4-BE49-F238E27FC236}">
                <a16:creationId xmlns:a16="http://schemas.microsoft.com/office/drawing/2014/main" id="{D4597DC2-C9BE-9444-BFDE-9CF16EB2151F}"/>
              </a:ext>
            </a:extLst>
          </p:cNvPr>
          <p:cNvPicPr>
            <a:picLocks noChangeAspect="1"/>
          </p:cNvPicPr>
          <p:nvPr/>
        </p:nvPicPr>
        <p:blipFill>
          <a:blip r:embed="rId4"/>
          <a:stretch>
            <a:fillRect/>
          </a:stretch>
        </p:blipFill>
        <p:spPr>
          <a:xfrm>
            <a:off x="2484249" y="2350587"/>
            <a:ext cx="2991895" cy="2458617"/>
          </a:xfrm>
          <a:prstGeom prst="rect">
            <a:avLst/>
          </a:prstGeom>
        </p:spPr>
      </p:pic>
      <p:sp>
        <p:nvSpPr>
          <p:cNvPr id="36" name="Rectangle 35">
            <a:extLst>
              <a:ext uri="{FF2B5EF4-FFF2-40B4-BE49-F238E27FC236}">
                <a16:creationId xmlns:a16="http://schemas.microsoft.com/office/drawing/2014/main" id="{D0F80534-9730-ED45-97C2-E643E1F8E533}"/>
              </a:ext>
            </a:extLst>
          </p:cNvPr>
          <p:cNvSpPr/>
          <p:nvPr/>
        </p:nvSpPr>
        <p:spPr>
          <a:xfrm>
            <a:off x="2399796" y="1068604"/>
            <a:ext cx="6744204" cy="3740600"/>
          </a:xfrm>
          <a:prstGeom prst="rect">
            <a:avLst/>
          </a:prstGeom>
          <a:solidFill>
            <a:srgbClr val="1DB1D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algn="ctr"/>
            <a:endParaRPr lang="en-US" sz="1801">
              <a:solidFill>
                <a:schemeClr val="bg1"/>
              </a:solidFill>
            </a:endParaRPr>
          </a:p>
        </p:txBody>
      </p:sp>
      <p:sp>
        <p:nvSpPr>
          <p:cNvPr id="85" name="Shape 85"/>
          <p:cNvSpPr txBox="1">
            <a:spLocks noGrp="1"/>
          </p:cNvSpPr>
          <p:nvPr>
            <p:ph type="body" idx="4294967295"/>
          </p:nvPr>
        </p:nvSpPr>
        <p:spPr>
          <a:xfrm>
            <a:off x="6344768" y="3249326"/>
            <a:ext cx="2612183" cy="1246811"/>
          </a:xfrm>
          <a:prstGeom prst="rect">
            <a:avLst/>
          </a:prstGeom>
          <a:noFill/>
          <a:ln>
            <a:noFill/>
          </a:ln>
        </p:spPr>
        <p:txBody>
          <a:bodyPr spcFirstLastPara="1" wrap="square" lIns="91425" tIns="45700" rIns="91425" bIns="45700" anchor="t" anchorCtr="0">
            <a:noAutofit/>
          </a:bodyPr>
          <a:lstStyle/>
          <a:p>
            <a:pPr marR="0" lvl="0" indent="0" algn="l" rtl="0">
              <a:lnSpc>
                <a:spcPct val="120000"/>
              </a:lnSpc>
              <a:spcBef>
                <a:spcPts val="0"/>
              </a:spcBef>
              <a:spcAft>
                <a:spcPts val="1800"/>
              </a:spcAft>
              <a:buClr>
                <a:srgbClr val="00B0F0"/>
              </a:buClr>
              <a:buSzPts val="1600"/>
              <a:buNone/>
            </a:pPr>
            <a:r>
              <a:rPr lang="en-US" b="0" i="0" u="none" strike="noStrike" cap="none" dirty="0">
                <a:solidFill>
                  <a:schemeClr val="bg1"/>
                </a:solidFill>
                <a:latin typeface="Helvetica" panose="020B0604020202020204" pitchFamily="34" charset="0"/>
                <a:cs typeface="Helvetica" panose="020B0604020202020204" pitchFamily="34" charset="0"/>
                <a:sym typeface="Helvetica Neue"/>
              </a:rPr>
              <a:t>Our optimized mobile </a:t>
            </a:r>
            <a:br>
              <a:rPr lang="en-US" b="0" i="0" u="none" strike="noStrike" cap="none" dirty="0">
                <a:solidFill>
                  <a:schemeClr val="bg1"/>
                </a:solidFill>
                <a:latin typeface="Helvetica" panose="020B0604020202020204" pitchFamily="34" charset="0"/>
                <a:cs typeface="Helvetica" panose="020B0604020202020204" pitchFamily="34" charset="0"/>
                <a:sym typeface="Helvetica Neue"/>
              </a:rPr>
            </a:br>
            <a:r>
              <a:rPr lang="en-US" b="0" i="0" u="none" strike="noStrike" cap="none" dirty="0">
                <a:solidFill>
                  <a:schemeClr val="bg1"/>
                </a:solidFill>
                <a:latin typeface="Helvetica" panose="020B0604020202020204" pitchFamily="34" charset="0"/>
                <a:cs typeface="Helvetica" panose="020B0604020202020204" pitchFamily="34" charset="0"/>
                <a:sym typeface="Helvetica Neue"/>
              </a:rPr>
              <a:t>user experience includes text messaging and payment reminders</a:t>
            </a:r>
            <a:endParaRPr dirty="0">
              <a:solidFill>
                <a:schemeClr val="bg1"/>
              </a:solidFill>
              <a:latin typeface="Helvetica" panose="020B0604020202020204" pitchFamily="34" charset="0"/>
              <a:cs typeface="Helvetica" panose="020B0604020202020204" pitchFamily="34" charset="0"/>
            </a:endParaRPr>
          </a:p>
        </p:txBody>
      </p:sp>
      <p:sp>
        <p:nvSpPr>
          <p:cNvPr id="35" name="Shape 85">
            <a:extLst>
              <a:ext uri="{FF2B5EF4-FFF2-40B4-BE49-F238E27FC236}">
                <a16:creationId xmlns:a16="http://schemas.microsoft.com/office/drawing/2014/main" id="{BDCA6DDC-5A3B-634F-82F6-9050D5F273CD}"/>
              </a:ext>
            </a:extLst>
          </p:cNvPr>
          <p:cNvSpPr txBox="1">
            <a:spLocks/>
          </p:cNvSpPr>
          <p:nvPr/>
        </p:nvSpPr>
        <p:spPr>
          <a:xfrm>
            <a:off x="6344768" y="1451339"/>
            <a:ext cx="2102065" cy="742614"/>
          </a:xfrm>
          <a:prstGeom prst="rect">
            <a:avLst/>
          </a:prstGeom>
          <a:noFill/>
          <a:ln>
            <a:noFill/>
          </a:ln>
        </p:spPr>
        <p:txBody>
          <a:bodyPr spcFirstLastPara="1" vert="horz" wrap="square" lIns="91425" tIns="45700" rIns="91425" bIns="45700" rtlCol="0" anchor="t" anchorCtr="0">
            <a:noAutofit/>
          </a:bodyPr>
          <a:lstStyle>
            <a:lvl1pPr marL="0" indent="-228600" algn="l" defTabSz="457200" rtl="0" eaLnBrk="1" latinLnBrk="0" hangingPunct="1">
              <a:lnSpc>
                <a:spcPct val="120000"/>
              </a:lnSpc>
              <a:spcBef>
                <a:spcPct val="20000"/>
              </a:spcBef>
              <a:buClr>
                <a:srgbClr val="04A4CC"/>
              </a:buClr>
              <a:buFont typeface="Arial"/>
              <a:buChar char="•"/>
              <a:defRPr sz="1600" kern="1200">
                <a:solidFill>
                  <a:srgbClr val="333739"/>
                </a:solidFill>
                <a:latin typeface="Helvetica"/>
                <a:ea typeface="+mn-ea"/>
                <a:cs typeface="Helvetica"/>
              </a:defRPr>
            </a:lvl1pPr>
            <a:lvl2pPr marL="548640" indent="-228600" algn="l" defTabSz="457200" rtl="0" eaLnBrk="1" latinLnBrk="0" hangingPunct="1">
              <a:lnSpc>
                <a:spcPct val="120000"/>
              </a:lnSpc>
              <a:spcBef>
                <a:spcPct val="20000"/>
              </a:spcBef>
              <a:buClr>
                <a:srgbClr val="04A4CC"/>
              </a:buClr>
              <a:buFont typeface="Arial"/>
              <a:buChar char="–"/>
              <a:defRPr sz="1400" kern="1200">
                <a:solidFill>
                  <a:srgbClr val="656767"/>
                </a:solidFill>
                <a:latin typeface="Helvetica"/>
                <a:ea typeface="+mn-ea"/>
                <a:cs typeface="Helvetica"/>
              </a:defRPr>
            </a:lvl2pPr>
            <a:lvl3pPr marL="777240" indent="-228600" algn="l" defTabSz="457200" rtl="0" eaLnBrk="1" latinLnBrk="0" hangingPunct="1">
              <a:lnSpc>
                <a:spcPct val="130000"/>
              </a:lnSpc>
              <a:spcBef>
                <a:spcPct val="20000"/>
              </a:spcBef>
              <a:buClr>
                <a:srgbClr val="04A4CC"/>
              </a:buClr>
              <a:buFont typeface="Arial"/>
              <a:buChar char="•"/>
              <a:defRPr sz="1200" kern="1200">
                <a:solidFill>
                  <a:srgbClr val="656767"/>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spcBef>
                <a:spcPts val="0"/>
              </a:spcBef>
              <a:spcAft>
                <a:spcPts val="1800"/>
              </a:spcAft>
              <a:buClr>
                <a:srgbClr val="00B0F0"/>
              </a:buClr>
              <a:buSzPts val="1600"/>
              <a:buFont typeface="Arial"/>
              <a:buNone/>
            </a:pPr>
            <a:r>
              <a:rPr lang="en-US" dirty="0">
                <a:solidFill>
                  <a:schemeClr val="bg1"/>
                </a:solidFill>
                <a:latin typeface="Helvetica" panose="020B0604020202020204" pitchFamily="34" charset="0"/>
                <a:cs typeface="Helvetica" panose="020B0604020202020204" pitchFamily="34" charset="0"/>
                <a:sym typeface="Helvetica Neue"/>
              </a:rPr>
              <a:t>Now, we process </a:t>
            </a:r>
            <a:br>
              <a:rPr lang="en-US" dirty="0">
                <a:solidFill>
                  <a:schemeClr val="bg1"/>
                </a:solidFill>
                <a:latin typeface="Helvetica" panose="020B0604020202020204" pitchFamily="34" charset="0"/>
                <a:cs typeface="Helvetica" panose="020B0604020202020204" pitchFamily="34" charset="0"/>
                <a:sym typeface="Helvetica Neue"/>
              </a:rPr>
            </a:br>
            <a:r>
              <a:rPr lang="en-US" dirty="0">
                <a:solidFill>
                  <a:schemeClr val="bg1"/>
                </a:solidFill>
                <a:latin typeface="Helvetica" panose="020B0604020202020204" pitchFamily="34" charset="0"/>
                <a:cs typeface="Helvetica" panose="020B0604020202020204" pitchFamily="34" charset="0"/>
                <a:sym typeface="Helvetica Neue"/>
              </a:rPr>
              <a:t>cash, debit and ACH </a:t>
            </a:r>
          </a:p>
        </p:txBody>
      </p:sp>
      <p:sp>
        <p:nvSpPr>
          <p:cNvPr id="42" name="Shape 85">
            <a:extLst>
              <a:ext uri="{FF2B5EF4-FFF2-40B4-BE49-F238E27FC236}">
                <a16:creationId xmlns:a16="http://schemas.microsoft.com/office/drawing/2014/main" id="{32A5E88A-F8A6-6349-89BE-A7FD599EAD42}"/>
              </a:ext>
            </a:extLst>
          </p:cNvPr>
          <p:cNvSpPr txBox="1">
            <a:spLocks/>
          </p:cNvSpPr>
          <p:nvPr/>
        </p:nvSpPr>
        <p:spPr>
          <a:xfrm>
            <a:off x="6344768" y="2370140"/>
            <a:ext cx="2530161" cy="781618"/>
          </a:xfrm>
          <a:prstGeom prst="rect">
            <a:avLst/>
          </a:prstGeom>
          <a:noFill/>
          <a:ln>
            <a:noFill/>
          </a:ln>
        </p:spPr>
        <p:txBody>
          <a:bodyPr spcFirstLastPara="1" vert="horz" wrap="square" lIns="91425" tIns="45700" rIns="91425" bIns="45700" rtlCol="0" anchor="t" anchorCtr="0">
            <a:noAutofit/>
          </a:bodyPr>
          <a:lstStyle>
            <a:lvl1pPr marL="0" indent="-228600" algn="l" defTabSz="457200" rtl="0" eaLnBrk="1" latinLnBrk="0" hangingPunct="1">
              <a:lnSpc>
                <a:spcPct val="120000"/>
              </a:lnSpc>
              <a:spcBef>
                <a:spcPct val="20000"/>
              </a:spcBef>
              <a:buClr>
                <a:srgbClr val="04A4CC"/>
              </a:buClr>
              <a:buFont typeface="Arial"/>
              <a:buChar char="•"/>
              <a:defRPr sz="1600" kern="1200">
                <a:solidFill>
                  <a:srgbClr val="333739"/>
                </a:solidFill>
                <a:latin typeface="Helvetica"/>
                <a:ea typeface="+mn-ea"/>
                <a:cs typeface="Helvetica"/>
              </a:defRPr>
            </a:lvl1pPr>
            <a:lvl2pPr marL="548640" indent="-228600" algn="l" defTabSz="457200" rtl="0" eaLnBrk="1" latinLnBrk="0" hangingPunct="1">
              <a:lnSpc>
                <a:spcPct val="120000"/>
              </a:lnSpc>
              <a:spcBef>
                <a:spcPct val="20000"/>
              </a:spcBef>
              <a:buClr>
                <a:srgbClr val="04A4CC"/>
              </a:buClr>
              <a:buFont typeface="Arial"/>
              <a:buChar char="–"/>
              <a:defRPr sz="1400" kern="1200">
                <a:solidFill>
                  <a:srgbClr val="656767"/>
                </a:solidFill>
                <a:latin typeface="Helvetica"/>
                <a:ea typeface="+mn-ea"/>
                <a:cs typeface="Helvetica"/>
              </a:defRPr>
            </a:lvl2pPr>
            <a:lvl3pPr marL="777240" indent="-228600" algn="l" defTabSz="457200" rtl="0" eaLnBrk="1" latinLnBrk="0" hangingPunct="1">
              <a:lnSpc>
                <a:spcPct val="130000"/>
              </a:lnSpc>
              <a:spcBef>
                <a:spcPct val="20000"/>
              </a:spcBef>
              <a:buClr>
                <a:srgbClr val="04A4CC"/>
              </a:buClr>
              <a:buFont typeface="Arial"/>
              <a:buChar char="•"/>
              <a:defRPr sz="1200" kern="1200">
                <a:solidFill>
                  <a:srgbClr val="656767"/>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spcBef>
                <a:spcPts val="0"/>
              </a:spcBef>
              <a:spcAft>
                <a:spcPts val="1800"/>
              </a:spcAft>
              <a:buClr>
                <a:srgbClr val="00B0F0"/>
              </a:buClr>
              <a:buSzPts val="1600"/>
              <a:buNone/>
            </a:pPr>
            <a:r>
              <a:rPr lang="en-US" dirty="0">
                <a:solidFill>
                  <a:schemeClr val="bg1"/>
                </a:solidFill>
                <a:latin typeface="Helvetica" panose="020B0604020202020204" pitchFamily="34" charset="0"/>
                <a:cs typeface="Helvetica" panose="020B0604020202020204" pitchFamily="34" charset="0"/>
                <a:sym typeface="Helvetica Neue"/>
              </a:rPr>
              <a:t>We integrate with Apple Wallet and Google Wallet</a:t>
            </a:r>
            <a:endParaRPr lang="en-US" dirty="0">
              <a:solidFill>
                <a:schemeClr val="bg1"/>
              </a:solidFill>
              <a:latin typeface="Helvetica" panose="020B0604020202020204" pitchFamily="34" charset="0"/>
              <a:cs typeface="Helvetica" panose="020B0604020202020204" pitchFamily="34" charset="0"/>
            </a:endParaRPr>
          </a:p>
        </p:txBody>
      </p:sp>
      <p:sp>
        <p:nvSpPr>
          <p:cNvPr id="17" name="Rectangle 16">
            <a:extLst>
              <a:ext uri="{FF2B5EF4-FFF2-40B4-BE49-F238E27FC236}">
                <a16:creationId xmlns:a16="http://schemas.microsoft.com/office/drawing/2014/main" id="{B646045B-AC21-BF40-A427-7E0E1D3F96C5}"/>
              </a:ext>
            </a:extLst>
          </p:cNvPr>
          <p:cNvSpPr/>
          <p:nvPr/>
        </p:nvSpPr>
        <p:spPr>
          <a:xfrm>
            <a:off x="1" y="1068603"/>
            <a:ext cx="2338754" cy="2819580"/>
          </a:xfrm>
          <a:prstGeom prst="rect">
            <a:avLst/>
          </a:prstGeom>
          <a:solidFill>
            <a:srgbClr val="00B96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algn="ctr"/>
            <a:endParaRPr lang="en-US" sz="1801">
              <a:solidFill>
                <a:schemeClr val="bg1"/>
              </a:solidFill>
            </a:endParaRPr>
          </a:p>
        </p:txBody>
      </p:sp>
      <p:sp>
        <p:nvSpPr>
          <p:cNvPr id="24" name="TextBox 23">
            <a:extLst>
              <a:ext uri="{FF2B5EF4-FFF2-40B4-BE49-F238E27FC236}">
                <a16:creationId xmlns:a16="http://schemas.microsoft.com/office/drawing/2014/main" id="{4DFC97C3-336B-4F69-89C2-3F865C9D5A68}"/>
              </a:ext>
            </a:extLst>
          </p:cNvPr>
          <p:cNvSpPr txBox="1"/>
          <p:nvPr/>
        </p:nvSpPr>
        <p:spPr>
          <a:xfrm>
            <a:off x="260215" y="4088563"/>
            <a:ext cx="1881064" cy="400110"/>
          </a:xfrm>
          <a:prstGeom prst="rect">
            <a:avLst/>
          </a:prstGeom>
          <a:noFill/>
        </p:spPr>
        <p:txBody>
          <a:bodyPr wrap="square" rtlCol="0">
            <a:spAutoFit/>
          </a:bodyPr>
          <a:lstStyle/>
          <a:p>
            <a:pPr algn="ctr"/>
            <a:r>
              <a:rPr lang="en-US" sz="1000" dirty="0">
                <a:solidFill>
                  <a:schemeClr val="tx1">
                    <a:lumMod val="65000"/>
                    <a:lumOff val="35000"/>
                  </a:schemeClr>
                </a:solidFill>
                <a:latin typeface="Source Sans Pro" charset="0"/>
                <a:ea typeface="Source Sans Pro" charset="0"/>
                <a:cs typeface="Source Sans Pro" charset="0"/>
              </a:rPr>
              <a:t>Money transmitter licenses in all U.S. states where required</a:t>
            </a:r>
          </a:p>
        </p:txBody>
      </p:sp>
      <p:grpSp>
        <p:nvGrpSpPr>
          <p:cNvPr id="25" name="Group 24">
            <a:extLst>
              <a:ext uri="{FF2B5EF4-FFF2-40B4-BE49-F238E27FC236}">
                <a16:creationId xmlns:a16="http://schemas.microsoft.com/office/drawing/2014/main" id="{4326FA50-C11A-4F2F-B472-6C3BA62FF387}"/>
              </a:ext>
            </a:extLst>
          </p:cNvPr>
          <p:cNvGrpSpPr/>
          <p:nvPr/>
        </p:nvGrpSpPr>
        <p:grpSpPr>
          <a:xfrm>
            <a:off x="260215" y="4499049"/>
            <a:ext cx="1836041" cy="218743"/>
            <a:chOff x="6910465" y="5842072"/>
            <a:chExt cx="5018701" cy="645739"/>
          </a:xfrm>
        </p:grpSpPr>
        <p:pic>
          <p:nvPicPr>
            <p:cNvPr id="26" name="Picture 25">
              <a:extLst>
                <a:ext uri="{FF2B5EF4-FFF2-40B4-BE49-F238E27FC236}">
                  <a16:creationId xmlns:a16="http://schemas.microsoft.com/office/drawing/2014/main" id="{723ABFE9-0D1F-4C5C-98CC-341F677D18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43733" y="5842073"/>
              <a:ext cx="685433" cy="645738"/>
            </a:xfrm>
            <a:prstGeom prst="rect">
              <a:avLst/>
            </a:prstGeom>
          </p:spPr>
        </p:pic>
        <p:pic>
          <p:nvPicPr>
            <p:cNvPr id="27" name="Picture 26">
              <a:extLst>
                <a:ext uri="{FF2B5EF4-FFF2-40B4-BE49-F238E27FC236}">
                  <a16:creationId xmlns:a16="http://schemas.microsoft.com/office/drawing/2014/main" id="{ABCC2627-9014-448B-8419-150123992C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92723" y="5898166"/>
              <a:ext cx="922971" cy="451152"/>
            </a:xfrm>
            <a:prstGeom prst="rect">
              <a:avLst/>
            </a:prstGeom>
          </p:spPr>
        </p:pic>
        <p:pic>
          <p:nvPicPr>
            <p:cNvPr id="28" name="Picture 27">
              <a:extLst>
                <a:ext uri="{FF2B5EF4-FFF2-40B4-BE49-F238E27FC236}">
                  <a16:creationId xmlns:a16="http://schemas.microsoft.com/office/drawing/2014/main" id="{681EADF3-94FE-4118-B43B-0930B02FC1E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82361" y="5898166"/>
              <a:ext cx="898945" cy="516893"/>
            </a:xfrm>
            <a:prstGeom prst="rect">
              <a:avLst/>
            </a:prstGeom>
          </p:spPr>
        </p:pic>
        <p:pic>
          <p:nvPicPr>
            <p:cNvPr id="29" name="Picture 28">
              <a:extLst>
                <a:ext uri="{FF2B5EF4-FFF2-40B4-BE49-F238E27FC236}">
                  <a16:creationId xmlns:a16="http://schemas.microsoft.com/office/drawing/2014/main" id="{2A06AD54-DD54-4B27-8AA1-D9EA55F2990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10465" y="5842072"/>
              <a:ext cx="626286" cy="629082"/>
            </a:xfrm>
            <a:prstGeom prst="rect">
              <a:avLst/>
            </a:prstGeom>
          </p:spPr>
        </p:pic>
        <p:pic>
          <p:nvPicPr>
            <p:cNvPr id="30" name="Picture 29">
              <a:extLst>
                <a:ext uri="{FF2B5EF4-FFF2-40B4-BE49-F238E27FC236}">
                  <a16:creationId xmlns:a16="http://schemas.microsoft.com/office/drawing/2014/main" id="{E3EA2937-18F7-4D1C-80B9-67AD28F8497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14222" y="5860867"/>
              <a:ext cx="563870" cy="563870"/>
            </a:xfrm>
            <a:prstGeom prst="rect">
              <a:avLst/>
            </a:prstGeom>
          </p:spPr>
        </p:pic>
      </p:grpSp>
      <p:sp>
        <p:nvSpPr>
          <p:cNvPr id="4" name="TextBox 3">
            <a:extLst>
              <a:ext uri="{FF2B5EF4-FFF2-40B4-BE49-F238E27FC236}">
                <a16:creationId xmlns:a16="http://schemas.microsoft.com/office/drawing/2014/main" id="{3E150C8B-57D0-5846-8EC3-0CE084E20C9D}"/>
              </a:ext>
            </a:extLst>
          </p:cNvPr>
          <p:cNvSpPr txBox="1"/>
          <p:nvPr/>
        </p:nvSpPr>
        <p:spPr>
          <a:xfrm>
            <a:off x="716195" y="1742820"/>
            <a:ext cx="1412201" cy="1077218"/>
          </a:xfrm>
          <a:prstGeom prst="rect">
            <a:avLst/>
          </a:prstGeom>
          <a:noFill/>
        </p:spPr>
        <p:txBody>
          <a:bodyPr wrap="square" rtlCol="0">
            <a:spAutoFit/>
          </a:bodyPr>
          <a:lstStyle/>
          <a:p>
            <a:r>
              <a:rPr lang="en-US" sz="1600" dirty="0">
                <a:solidFill>
                  <a:schemeClr val="bg1"/>
                </a:solidFill>
                <a:latin typeface="Helvetica" panose="020B0604020202020204" pitchFamily="34" charset="0"/>
                <a:cs typeface="Helvetica" panose="020B0604020202020204" pitchFamily="34" charset="0"/>
                <a:sym typeface="Helvetica Neue"/>
              </a:rPr>
              <a:t>Trusted by customers to process cash payments </a:t>
            </a:r>
            <a:endParaRPr lang="en-US" sz="1600" dirty="0">
              <a:solidFill>
                <a:schemeClr val="bg1"/>
              </a:solidFill>
              <a:latin typeface="Helvetica" panose="020B0604020202020204" pitchFamily="34" charset="0"/>
              <a:cs typeface="Helvetica" panose="020B0604020202020204" pitchFamily="34" charset="0"/>
            </a:endParaRPr>
          </a:p>
        </p:txBody>
      </p:sp>
      <p:sp>
        <p:nvSpPr>
          <p:cNvPr id="16" name="TextBox 15">
            <a:extLst>
              <a:ext uri="{FF2B5EF4-FFF2-40B4-BE49-F238E27FC236}">
                <a16:creationId xmlns:a16="http://schemas.microsoft.com/office/drawing/2014/main" id="{E361C3E3-3FE3-0049-AF8E-E83D906E1AFB}"/>
              </a:ext>
            </a:extLst>
          </p:cNvPr>
          <p:cNvSpPr txBox="1"/>
          <p:nvPr/>
        </p:nvSpPr>
        <p:spPr>
          <a:xfrm>
            <a:off x="742217" y="1229149"/>
            <a:ext cx="1399062" cy="523220"/>
          </a:xfrm>
          <a:prstGeom prst="rect">
            <a:avLst/>
          </a:prstGeom>
          <a:noFill/>
          <a:ln>
            <a:noFill/>
          </a:ln>
        </p:spPr>
        <p:txBody>
          <a:bodyPr wrap="square" rtlCol="0">
            <a:spAutoFit/>
          </a:bodyPr>
          <a:lstStyle/>
          <a:p>
            <a:pPr algn="r"/>
            <a:r>
              <a:rPr lang="en-US" sz="2800" dirty="0">
                <a:solidFill>
                  <a:schemeClr val="bg1"/>
                </a:solidFill>
                <a:latin typeface="Helvetica" panose="020B0604020202020204" pitchFamily="34" charset="0"/>
                <a:cs typeface="Helvetica" panose="020B0604020202020204" pitchFamily="34" charset="0"/>
                <a:sym typeface="Helvetica Neue"/>
              </a:rPr>
              <a:t>2009</a:t>
            </a:r>
            <a:endParaRPr lang="en-US" sz="2800" dirty="0">
              <a:solidFill>
                <a:schemeClr val="bg1"/>
              </a:solidFill>
            </a:endParaRPr>
          </a:p>
        </p:txBody>
      </p:sp>
      <p:sp>
        <p:nvSpPr>
          <p:cNvPr id="37" name="TextBox 36">
            <a:extLst>
              <a:ext uri="{FF2B5EF4-FFF2-40B4-BE49-F238E27FC236}">
                <a16:creationId xmlns:a16="http://schemas.microsoft.com/office/drawing/2014/main" id="{CDBF1A96-B5C5-EF47-B961-E6BB83370C2F}"/>
              </a:ext>
            </a:extLst>
          </p:cNvPr>
          <p:cNvSpPr txBox="1"/>
          <p:nvPr/>
        </p:nvSpPr>
        <p:spPr>
          <a:xfrm>
            <a:off x="2589946" y="1229149"/>
            <a:ext cx="1399062" cy="523220"/>
          </a:xfrm>
          <a:prstGeom prst="rect">
            <a:avLst/>
          </a:prstGeom>
          <a:noFill/>
        </p:spPr>
        <p:txBody>
          <a:bodyPr wrap="square" rtlCol="0">
            <a:spAutoFit/>
          </a:bodyPr>
          <a:lstStyle/>
          <a:p>
            <a:r>
              <a:rPr lang="en-US" sz="2800" dirty="0">
                <a:solidFill>
                  <a:schemeClr val="bg1"/>
                </a:solidFill>
                <a:latin typeface="Helvetica" panose="020B0604020202020204" pitchFamily="34" charset="0"/>
                <a:cs typeface="Helvetica" panose="020B0604020202020204" pitchFamily="34" charset="0"/>
                <a:sym typeface="Helvetica Neue"/>
              </a:rPr>
              <a:t>2018</a:t>
            </a:r>
            <a:endParaRPr lang="en-US" sz="2800" dirty="0">
              <a:solidFill>
                <a:schemeClr val="bg1"/>
              </a:solidFill>
            </a:endParaRPr>
          </a:p>
        </p:txBody>
      </p:sp>
      <p:pic>
        <p:nvPicPr>
          <p:cNvPr id="47" name="Picture 46">
            <a:extLst>
              <a:ext uri="{FF2B5EF4-FFF2-40B4-BE49-F238E27FC236}">
                <a16:creationId xmlns:a16="http://schemas.microsoft.com/office/drawing/2014/main" id="{6847DA22-744D-5942-BFDD-68188D3C3C07}"/>
              </a:ext>
            </a:extLst>
          </p:cNvPr>
          <p:cNvPicPr>
            <a:picLocks noChangeAspect="1"/>
          </p:cNvPicPr>
          <p:nvPr/>
        </p:nvPicPr>
        <p:blipFill>
          <a:blip r:embed="rId10"/>
          <a:stretch>
            <a:fillRect/>
          </a:stretch>
        </p:blipFill>
        <p:spPr>
          <a:xfrm>
            <a:off x="5962707" y="1598852"/>
            <a:ext cx="241300" cy="406400"/>
          </a:xfrm>
          <a:prstGeom prst="rect">
            <a:avLst/>
          </a:prstGeom>
        </p:spPr>
      </p:pic>
      <p:pic>
        <p:nvPicPr>
          <p:cNvPr id="49" name="Picture 48">
            <a:extLst>
              <a:ext uri="{FF2B5EF4-FFF2-40B4-BE49-F238E27FC236}">
                <a16:creationId xmlns:a16="http://schemas.microsoft.com/office/drawing/2014/main" id="{377812C3-D10E-F847-B6A9-74C0AD8E9B67}"/>
              </a:ext>
            </a:extLst>
          </p:cNvPr>
          <p:cNvPicPr>
            <a:picLocks noChangeAspect="1"/>
          </p:cNvPicPr>
          <p:nvPr/>
        </p:nvPicPr>
        <p:blipFill>
          <a:blip r:embed="rId11"/>
          <a:stretch>
            <a:fillRect/>
          </a:stretch>
        </p:blipFill>
        <p:spPr>
          <a:xfrm>
            <a:off x="4821452" y="1771600"/>
            <a:ext cx="355600" cy="228600"/>
          </a:xfrm>
          <a:prstGeom prst="rect">
            <a:avLst/>
          </a:prstGeom>
        </p:spPr>
      </p:pic>
      <p:pic>
        <p:nvPicPr>
          <p:cNvPr id="51" name="Picture 50">
            <a:extLst>
              <a:ext uri="{FF2B5EF4-FFF2-40B4-BE49-F238E27FC236}">
                <a16:creationId xmlns:a16="http://schemas.microsoft.com/office/drawing/2014/main" id="{CEA54A3A-C5BF-714B-A5E9-BAE63A144BC2}"/>
              </a:ext>
            </a:extLst>
          </p:cNvPr>
          <p:cNvPicPr>
            <a:picLocks noChangeAspect="1"/>
          </p:cNvPicPr>
          <p:nvPr/>
        </p:nvPicPr>
        <p:blipFill>
          <a:blip r:embed="rId12"/>
          <a:stretch>
            <a:fillRect/>
          </a:stretch>
        </p:blipFill>
        <p:spPr>
          <a:xfrm>
            <a:off x="5420758" y="1784300"/>
            <a:ext cx="304800" cy="215900"/>
          </a:xfrm>
          <a:prstGeom prst="rect">
            <a:avLst/>
          </a:prstGeom>
        </p:spPr>
      </p:pic>
      <p:pic>
        <p:nvPicPr>
          <p:cNvPr id="53" name="Picture 52">
            <a:extLst>
              <a:ext uri="{FF2B5EF4-FFF2-40B4-BE49-F238E27FC236}">
                <a16:creationId xmlns:a16="http://schemas.microsoft.com/office/drawing/2014/main" id="{079F7F77-EA16-4F46-9188-126E490B8C8A}"/>
              </a:ext>
            </a:extLst>
          </p:cNvPr>
          <p:cNvPicPr>
            <a:picLocks noChangeAspect="1"/>
          </p:cNvPicPr>
          <p:nvPr/>
        </p:nvPicPr>
        <p:blipFill>
          <a:blip r:embed="rId13"/>
          <a:stretch>
            <a:fillRect/>
          </a:stretch>
        </p:blipFill>
        <p:spPr>
          <a:xfrm>
            <a:off x="5930957" y="2614899"/>
            <a:ext cx="304800" cy="292100"/>
          </a:xfrm>
          <a:prstGeom prst="rect">
            <a:avLst/>
          </a:prstGeom>
        </p:spPr>
      </p:pic>
      <p:pic>
        <p:nvPicPr>
          <p:cNvPr id="59" name="Picture 58">
            <a:extLst>
              <a:ext uri="{FF2B5EF4-FFF2-40B4-BE49-F238E27FC236}">
                <a16:creationId xmlns:a16="http://schemas.microsoft.com/office/drawing/2014/main" id="{E6FED1D6-0479-D841-82B4-1F29CA696CAB}"/>
              </a:ext>
            </a:extLst>
          </p:cNvPr>
          <p:cNvPicPr>
            <a:picLocks noChangeAspect="1"/>
          </p:cNvPicPr>
          <p:nvPr/>
        </p:nvPicPr>
        <p:blipFill>
          <a:blip r:embed="rId11"/>
          <a:stretch>
            <a:fillRect/>
          </a:stretch>
        </p:blipFill>
        <p:spPr>
          <a:xfrm>
            <a:off x="276171" y="1822646"/>
            <a:ext cx="355600" cy="228600"/>
          </a:xfrm>
          <a:prstGeom prst="rect">
            <a:avLst/>
          </a:prstGeom>
        </p:spPr>
      </p:pic>
      <p:cxnSp>
        <p:nvCxnSpPr>
          <p:cNvPr id="57" name="Straight Connector 56">
            <a:extLst>
              <a:ext uri="{FF2B5EF4-FFF2-40B4-BE49-F238E27FC236}">
                <a16:creationId xmlns:a16="http://schemas.microsoft.com/office/drawing/2014/main" id="{5634BAB3-207C-9E42-8798-7021A34FF6AC}"/>
              </a:ext>
            </a:extLst>
          </p:cNvPr>
          <p:cNvCxnSpPr>
            <a:cxnSpLocks/>
          </p:cNvCxnSpPr>
          <p:nvPr/>
        </p:nvCxnSpPr>
        <p:spPr>
          <a:xfrm>
            <a:off x="4821452" y="2249525"/>
            <a:ext cx="402435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54E51817-4D76-0746-B9F6-4DA34C3161BC}"/>
              </a:ext>
            </a:extLst>
          </p:cNvPr>
          <p:cNvCxnSpPr>
            <a:cxnSpLocks/>
          </p:cNvCxnSpPr>
          <p:nvPr/>
        </p:nvCxnSpPr>
        <p:spPr>
          <a:xfrm>
            <a:off x="5627914" y="3124354"/>
            <a:ext cx="3223785"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Right Arrow 2">
            <a:extLst>
              <a:ext uri="{FF2B5EF4-FFF2-40B4-BE49-F238E27FC236}">
                <a16:creationId xmlns:a16="http://schemas.microsoft.com/office/drawing/2014/main" id="{B0264F1C-59B2-FF49-BDF1-FC55D3A17F68}"/>
              </a:ext>
            </a:extLst>
          </p:cNvPr>
          <p:cNvSpPr/>
          <p:nvPr/>
        </p:nvSpPr>
        <p:spPr>
          <a:xfrm>
            <a:off x="2164220" y="1420859"/>
            <a:ext cx="402782" cy="14751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419736-B33E-5245-B329-B3EEBEAE6D50}"/>
              </a:ext>
            </a:extLst>
          </p:cNvPr>
          <p:cNvPicPr>
            <a:picLocks noChangeAspect="1"/>
          </p:cNvPicPr>
          <p:nvPr/>
        </p:nvPicPr>
        <p:blipFill>
          <a:blip r:embed="rId14"/>
          <a:stretch>
            <a:fillRect/>
          </a:stretch>
        </p:blipFill>
        <p:spPr>
          <a:xfrm>
            <a:off x="5914801" y="3411340"/>
            <a:ext cx="337112" cy="337112"/>
          </a:xfrm>
          <a:prstGeom prst="rect">
            <a:avLst/>
          </a:prstGeom>
        </p:spPr>
      </p:pic>
      <p:sp>
        <p:nvSpPr>
          <p:cNvPr id="38" name="Shape 86">
            <a:extLst>
              <a:ext uri="{FF2B5EF4-FFF2-40B4-BE49-F238E27FC236}">
                <a16:creationId xmlns:a16="http://schemas.microsoft.com/office/drawing/2014/main" id="{DEBC635A-FFB4-D24B-B3E0-A18189A81EC3}"/>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lumMod val="50000"/>
                  </a:schemeClr>
                </a:solidFill>
                <a:latin typeface="Helvetica Neue"/>
                <a:ea typeface="Helvetica Neue"/>
                <a:cs typeface="Helvetica Neue"/>
                <a:sym typeface="Helvetica Neue"/>
              </a:rPr>
              <a:pPr marL="0" marR="0" lvl="0" indent="0" algn="r" rtl="0">
                <a:spcBef>
                  <a:spcPts val="0"/>
                </a:spcBef>
                <a:spcAft>
                  <a:spcPts val="0"/>
                </a:spcAft>
                <a:buNone/>
              </a:pPr>
              <a:t>28</a:t>
            </a:fld>
            <a:endParaRPr sz="700" b="0" i="0" u="none" strike="noStrike" cap="none" dirty="0">
              <a:solidFill>
                <a:schemeClr val="bg1">
                  <a:lumMod val="50000"/>
                </a:schemeClr>
              </a:solidFill>
              <a:latin typeface="Helvetica Neue"/>
              <a:ea typeface="Helvetica Neue"/>
              <a:cs typeface="Helvetica Neue"/>
              <a:sym typeface="Helvetica Neue"/>
            </a:endParaRPr>
          </a:p>
        </p:txBody>
      </p:sp>
      <p:sp>
        <p:nvSpPr>
          <p:cNvPr id="39" name="Rectangle 38">
            <a:extLst>
              <a:ext uri="{FF2B5EF4-FFF2-40B4-BE49-F238E27FC236}">
                <a16:creationId xmlns:a16="http://schemas.microsoft.com/office/drawing/2014/main" id="{7EA7C58A-6D8D-DF4D-AA81-84ABFE7D84B7}"/>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lumMod val="50000"/>
                  </a:schemeClr>
                </a:solidFill>
                <a:latin typeface="Helvetica Neue"/>
                <a:ea typeface="Helvetica Neue"/>
                <a:cs typeface="Helvetica Neue"/>
                <a:sym typeface="Helvetica Neue"/>
              </a:rPr>
              <a:t>PAYNEARME </a:t>
            </a:r>
            <a:r>
              <a:rPr lang="en-US" sz="700" dirty="0">
                <a:solidFill>
                  <a:schemeClr val="bg1">
                    <a:lumMod val="50000"/>
                  </a:schemeClr>
                </a:solidFill>
                <a:latin typeface="Helvetica Neue"/>
                <a:ea typeface="Helvetica Neue"/>
                <a:cs typeface="Helvetica Neue"/>
              </a:rPr>
              <a:t>UPDATE</a:t>
            </a:r>
          </a:p>
        </p:txBody>
      </p:sp>
      <p:sp>
        <p:nvSpPr>
          <p:cNvPr id="32" name="Title 1">
            <a:extLst>
              <a:ext uri="{FF2B5EF4-FFF2-40B4-BE49-F238E27FC236}">
                <a16:creationId xmlns:a16="http://schemas.microsoft.com/office/drawing/2014/main" id="{98A59679-855F-D046-A9EB-7EA08907EDF1}"/>
              </a:ext>
            </a:extLst>
          </p:cNvPr>
          <p:cNvSpPr txBox="1">
            <a:spLocks/>
          </p:cNvSpPr>
          <p:nvPr/>
        </p:nvSpPr>
        <p:spPr>
          <a:xfrm>
            <a:off x="473099" y="271776"/>
            <a:ext cx="4860901" cy="39692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err="1">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PayNearMe’s</a:t>
            </a:r>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 Evolution</a:t>
            </a:r>
          </a:p>
        </p:txBody>
      </p:sp>
    </p:spTree>
    <p:extLst>
      <p:ext uri="{BB962C8B-B14F-4D97-AF65-F5344CB8AC3E}">
        <p14:creationId xmlns:p14="http://schemas.microsoft.com/office/powerpoint/2010/main" val="2573947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47838"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29</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69993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6"/>
            <a:ext cx="6331738" cy="470489"/>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Thousands of Businesses Rely on PayNearMe </a:t>
            </a:r>
          </a:p>
        </p:txBody>
      </p:sp>
      <p:sp>
        <p:nvSpPr>
          <p:cNvPr id="11" name="Shape 1376">
            <a:extLst>
              <a:ext uri="{FF2B5EF4-FFF2-40B4-BE49-F238E27FC236}">
                <a16:creationId xmlns:a16="http://schemas.microsoft.com/office/drawing/2014/main" id="{95AD3555-F3B9-4EC6-A4AE-5356CA690108}"/>
              </a:ext>
            </a:extLst>
          </p:cNvPr>
          <p:cNvSpPr>
            <a:spLocks noChangeArrowheads="1"/>
          </p:cNvSpPr>
          <p:nvPr/>
        </p:nvSpPr>
        <p:spPr bwMode="auto">
          <a:xfrm>
            <a:off x="597952" y="1126408"/>
            <a:ext cx="1645920" cy="318036"/>
          </a:xfrm>
          <a:prstGeom prst="rect">
            <a:avLst/>
          </a:prstGeom>
          <a:solidFill>
            <a:srgbClr val="46CAC9"/>
          </a:solidFill>
          <a:ln>
            <a:noFill/>
          </a:ln>
          <a:effectLst/>
          <a:extLst>
            <a:ext uri="{C572A759-6A51-4108-AA02-DFA0A04FC94B}">
              <ma14:wrappingTextBoxFlag xmlns="" xmlns:ma14="http://schemas.microsoft.com/office/mac/drawingml/2011/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Helvetica"/>
                <a:cs typeface="Helvetica"/>
                <a:sym typeface="Open Sans Semibold" charset="0"/>
              </a:rPr>
              <a:t>Lending</a:t>
            </a:r>
          </a:p>
        </p:txBody>
      </p:sp>
      <p:pic>
        <p:nvPicPr>
          <p:cNvPr id="12" name="Picture 11" descr="Oportun Logo.jpg">
            <a:extLst>
              <a:ext uri="{FF2B5EF4-FFF2-40B4-BE49-F238E27FC236}">
                <a16:creationId xmlns:a16="http://schemas.microsoft.com/office/drawing/2014/main" id="{86616A7A-864D-4B08-8097-106CA7F06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089" y="1533699"/>
            <a:ext cx="977102" cy="318037"/>
          </a:xfrm>
          <a:prstGeom prst="rect">
            <a:avLst/>
          </a:prstGeom>
        </p:spPr>
      </p:pic>
      <p:pic>
        <p:nvPicPr>
          <p:cNvPr id="13" name="Picture 12" descr="imgres.jpg">
            <a:extLst>
              <a:ext uri="{FF2B5EF4-FFF2-40B4-BE49-F238E27FC236}">
                <a16:creationId xmlns:a16="http://schemas.microsoft.com/office/drawing/2014/main" id="{F3957AE2-9D96-4227-A725-D2C1FA17A5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2465" y="1922544"/>
            <a:ext cx="985987" cy="383717"/>
          </a:xfrm>
          <a:prstGeom prst="rect">
            <a:avLst/>
          </a:prstGeom>
        </p:spPr>
      </p:pic>
      <p:pic>
        <p:nvPicPr>
          <p:cNvPr id="14" name="Picture 13">
            <a:extLst>
              <a:ext uri="{FF2B5EF4-FFF2-40B4-BE49-F238E27FC236}">
                <a16:creationId xmlns:a16="http://schemas.microsoft.com/office/drawing/2014/main" id="{D58537A8-255E-40A1-8576-B3CA52E16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797" y="2434934"/>
            <a:ext cx="1012123" cy="383717"/>
          </a:xfrm>
          <a:prstGeom prst="rect">
            <a:avLst/>
          </a:prstGeom>
        </p:spPr>
      </p:pic>
      <p:sp>
        <p:nvSpPr>
          <p:cNvPr id="15" name="Shape 1376">
            <a:extLst>
              <a:ext uri="{FF2B5EF4-FFF2-40B4-BE49-F238E27FC236}">
                <a16:creationId xmlns:a16="http://schemas.microsoft.com/office/drawing/2014/main" id="{6FF4114C-1D74-4A2B-9D4C-F827F818B6FB}"/>
              </a:ext>
            </a:extLst>
          </p:cNvPr>
          <p:cNvSpPr>
            <a:spLocks noChangeArrowheads="1"/>
          </p:cNvSpPr>
          <p:nvPr/>
        </p:nvSpPr>
        <p:spPr bwMode="auto">
          <a:xfrm>
            <a:off x="2655026" y="1126408"/>
            <a:ext cx="1645920" cy="318036"/>
          </a:xfrm>
          <a:prstGeom prst="rect">
            <a:avLst/>
          </a:prstGeom>
          <a:solidFill>
            <a:srgbClr val="46CAC9"/>
          </a:solidFill>
          <a:ln>
            <a:noFill/>
          </a:ln>
          <a:effectLst/>
          <a:extLst>
            <a:ext uri="{C572A759-6A51-4108-AA02-DFA0A04FC94B}">
              <ma14:wrappingTextBoxFlag xmlns="" xmlns:ma14="http://schemas.microsoft.com/office/mac/drawingml/2011/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Helvetica"/>
                <a:cs typeface="Helvetica"/>
                <a:sym typeface="Open Sans Semibold" charset="0"/>
              </a:rPr>
              <a:t>Collections</a:t>
            </a:r>
          </a:p>
        </p:txBody>
      </p:sp>
      <p:pic>
        <p:nvPicPr>
          <p:cNvPr id="3" name="Picture 2">
            <a:extLst>
              <a:ext uri="{FF2B5EF4-FFF2-40B4-BE49-F238E27FC236}">
                <a16:creationId xmlns:a16="http://schemas.microsoft.com/office/drawing/2014/main" id="{A0A52A01-E06A-4084-B385-7CFAC982DB9A}"/>
              </a:ext>
            </a:extLst>
          </p:cNvPr>
          <p:cNvPicPr>
            <a:picLocks noChangeAspect="1"/>
          </p:cNvPicPr>
          <p:nvPr/>
        </p:nvPicPr>
        <p:blipFill>
          <a:blip r:embed="rId6"/>
          <a:stretch>
            <a:fillRect/>
          </a:stretch>
        </p:blipFill>
        <p:spPr>
          <a:xfrm>
            <a:off x="3312696" y="1675258"/>
            <a:ext cx="332642" cy="391748"/>
          </a:xfrm>
          <a:prstGeom prst="rect">
            <a:avLst/>
          </a:prstGeom>
        </p:spPr>
      </p:pic>
      <p:pic>
        <p:nvPicPr>
          <p:cNvPr id="5" name="Picture 4">
            <a:extLst>
              <a:ext uri="{FF2B5EF4-FFF2-40B4-BE49-F238E27FC236}">
                <a16:creationId xmlns:a16="http://schemas.microsoft.com/office/drawing/2014/main" id="{3B2CC47E-E222-4323-BCDE-0007AAC5C8B1}"/>
              </a:ext>
            </a:extLst>
          </p:cNvPr>
          <p:cNvPicPr>
            <a:picLocks noChangeAspect="1"/>
          </p:cNvPicPr>
          <p:nvPr/>
        </p:nvPicPr>
        <p:blipFill>
          <a:blip r:embed="rId7"/>
          <a:stretch>
            <a:fillRect/>
          </a:stretch>
        </p:blipFill>
        <p:spPr>
          <a:xfrm>
            <a:off x="3114813" y="2302534"/>
            <a:ext cx="927480" cy="180657"/>
          </a:xfrm>
          <a:prstGeom prst="rect">
            <a:avLst/>
          </a:prstGeom>
        </p:spPr>
      </p:pic>
      <p:sp>
        <p:nvSpPr>
          <p:cNvPr id="24" name="Shape 1364">
            <a:extLst>
              <a:ext uri="{FF2B5EF4-FFF2-40B4-BE49-F238E27FC236}">
                <a16:creationId xmlns:a16="http://schemas.microsoft.com/office/drawing/2014/main" id="{89DDC6AD-76B5-444B-A900-0E3BFAA127A7}"/>
              </a:ext>
            </a:extLst>
          </p:cNvPr>
          <p:cNvSpPr>
            <a:spLocks noChangeArrowheads="1"/>
          </p:cNvSpPr>
          <p:nvPr/>
        </p:nvSpPr>
        <p:spPr bwMode="auto">
          <a:xfrm>
            <a:off x="4712100" y="1126408"/>
            <a:ext cx="1645920" cy="318036"/>
          </a:xfrm>
          <a:prstGeom prst="rect">
            <a:avLst/>
          </a:prstGeom>
          <a:solidFill>
            <a:srgbClr val="46CAC9"/>
          </a:solidFill>
          <a:ln>
            <a:noFill/>
          </a:ln>
          <a:effectLst/>
          <a:extLst>
            <a:ext uri="{C572A759-6A51-4108-AA02-DFA0A04FC94B}">
              <ma14:wrappingTextBoxFlag xmlns="" xmlns:ma14="http://schemas.microsoft.com/office/mac/drawingml/2011/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Helvetica"/>
                <a:cs typeface="Helvetica"/>
                <a:sym typeface="Open Sans Semibold" charset="0"/>
              </a:rPr>
              <a:t>Transportation</a:t>
            </a:r>
          </a:p>
        </p:txBody>
      </p:sp>
      <p:pic>
        <p:nvPicPr>
          <p:cNvPr id="25" name="Picture 24">
            <a:extLst>
              <a:ext uri="{FF2B5EF4-FFF2-40B4-BE49-F238E27FC236}">
                <a16:creationId xmlns:a16="http://schemas.microsoft.com/office/drawing/2014/main" id="{91005B05-0EF8-4BA5-8DBF-F1B1D0EB4A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00877" y="1591765"/>
            <a:ext cx="971780" cy="287428"/>
          </a:xfrm>
          <a:prstGeom prst="rect">
            <a:avLst/>
          </a:prstGeom>
        </p:spPr>
      </p:pic>
      <p:pic>
        <p:nvPicPr>
          <p:cNvPr id="26" name="Picture 25" descr="dart-logo.gif">
            <a:extLst>
              <a:ext uri="{FF2B5EF4-FFF2-40B4-BE49-F238E27FC236}">
                <a16:creationId xmlns:a16="http://schemas.microsoft.com/office/drawing/2014/main" id="{AAFAA06D-F53B-4FF3-B740-475BFC4F5B8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263910" y="2013310"/>
            <a:ext cx="681331" cy="484911"/>
          </a:xfrm>
          <a:prstGeom prst="rect">
            <a:avLst/>
          </a:prstGeom>
        </p:spPr>
      </p:pic>
      <p:pic>
        <p:nvPicPr>
          <p:cNvPr id="27" name="Picture 26" descr="City of North Las Vegas Logo.gif">
            <a:extLst>
              <a:ext uri="{FF2B5EF4-FFF2-40B4-BE49-F238E27FC236}">
                <a16:creationId xmlns:a16="http://schemas.microsoft.com/office/drawing/2014/main" id="{034D4E85-7DB4-4FD1-A962-E12191BB021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80846" y="3762557"/>
            <a:ext cx="688296" cy="492358"/>
          </a:xfrm>
          <a:prstGeom prst="rect">
            <a:avLst/>
          </a:prstGeom>
        </p:spPr>
      </p:pic>
      <p:sp>
        <p:nvSpPr>
          <p:cNvPr id="28" name="Shape 1364">
            <a:extLst>
              <a:ext uri="{FF2B5EF4-FFF2-40B4-BE49-F238E27FC236}">
                <a16:creationId xmlns:a16="http://schemas.microsoft.com/office/drawing/2014/main" id="{3F8D3FAF-2D9E-4F4F-AD5A-3F5770799984}"/>
              </a:ext>
            </a:extLst>
          </p:cNvPr>
          <p:cNvSpPr>
            <a:spLocks noChangeArrowheads="1"/>
          </p:cNvSpPr>
          <p:nvPr/>
        </p:nvSpPr>
        <p:spPr bwMode="auto">
          <a:xfrm>
            <a:off x="597952" y="3372039"/>
            <a:ext cx="1645920" cy="318036"/>
          </a:xfrm>
          <a:prstGeom prst="rect">
            <a:avLst/>
          </a:prstGeom>
          <a:solidFill>
            <a:srgbClr val="46CAC9"/>
          </a:solidFill>
          <a:ln>
            <a:noFill/>
          </a:ln>
          <a:effectLst/>
          <a:extLst>
            <a:ext uri="{C572A759-6A51-4108-AA02-DFA0A04FC94B}">
              <ma14:wrappingTextBoxFlag xmlns="" xmlns:ma14="http://schemas.microsoft.com/office/mac/drawingml/2011/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Helvetica"/>
                <a:cs typeface="Helvetica"/>
                <a:sym typeface="Open Sans Semibold" charset="0"/>
              </a:rPr>
              <a:t>Utilities</a:t>
            </a:r>
          </a:p>
        </p:txBody>
      </p:sp>
      <p:pic>
        <p:nvPicPr>
          <p:cNvPr id="29" name="Picture 28" descr="PWSA_logo.PNG">
            <a:extLst>
              <a:ext uri="{FF2B5EF4-FFF2-40B4-BE49-F238E27FC236}">
                <a16:creationId xmlns:a16="http://schemas.microsoft.com/office/drawing/2014/main" id="{6E0DCD0C-FC71-4895-8CF6-5F2EBBE0C676}"/>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63466" y="4416922"/>
            <a:ext cx="758141" cy="252714"/>
          </a:xfrm>
          <a:prstGeom prst="rect">
            <a:avLst/>
          </a:prstGeom>
        </p:spPr>
      </p:pic>
      <p:sp>
        <p:nvSpPr>
          <p:cNvPr id="30" name="Shape 1376">
            <a:extLst>
              <a:ext uri="{FF2B5EF4-FFF2-40B4-BE49-F238E27FC236}">
                <a16:creationId xmlns:a16="http://schemas.microsoft.com/office/drawing/2014/main" id="{AB39FA92-40CC-468C-86F1-20AD7D622AE7}"/>
              </a:ext>
            </a:extLst>
          </p:cNvPr>
          <p:cNvSpPr>
            <a:spLocks noChangeArrowheads="1"/>
          </p:cNvSpPr>
          <p:nvPr/>
        </p:nvSpPr>
        <p:spPr bwMode="auto">
          <a:xfrm>
            <a:off x="6779540" y="1126408"/>
            <a:ext cx="1645920" cy="318036"/>
          </a:xfrm>
          <a:prstGeom prst="rect">
            <a:avLst/>
          </a:prstGeom>
          <a:solidFill>
            <a:srgbClr val="46CAC9"/>
          </a:solidFill>
          <a:ln>
            <a:noFill/>
          </a:ln>
          <a:effectLst/>
          <a:extLst>
            <a:ext uri="{C572A759-6A51-4108-AA02-DFA0A04FC94B}">
              <ma14:wrappingTextBoxFlag xmlns="" xmlns:ma14="http://schemas.microsoft.com/office/mac/drawingml/2011/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50" dirty="0">
                <a:solidFill>
                  <a:schemeClr val="bg1"/>
                </a:solidFill>
                <a:latin typeface="Helvetica"/>
                <a:cs typeface="Helvetica"/>
                <a:sym typeface="Open Sans Semibold" charset="0"/>
              </a:rPr>
              <a:t>Property Management</a:t>
            </a:r>
          </a:p>
        </p:txBody>
      </p:sp>
      <p:pic>
        <p:nvPicPr>
          <p:cNvPr id="31" name="Picture 30">
            <a:extLst>
              <a:ext uri="{FF2B5EF4-FFF2-40B4-BE49-F238E27FC236}">
                <a16:creationId xmlns:a16="http://schemas.microsoft.com/office/drawing/2014/main" id="{352F2BE0-EF6D-4AA6-8EF4-B5172CE6815C}"/>
              </a:ext>
            </a:extLst>
          </p:cNvPr>
          <p:cNvPicPr>
            <a:picLocks noChangeAspect="1"/>
          </p:cNvPicPr>
          <p:nvPr/>
        </p:nvPicPr>
        <p:blipFill>
          <a:blip r:embed="rId12"/>
          <a:stretch>
            <a:fillRect/>
          </a:stretch>
        </p:blipFill>
        <p:spPr>
          <a:xfrm>
            <a:off x="7081490" y="1592247"/>
            <a:ext cx="1068389" cy="347961"/>
          </a:xfrm>
          <a:prstGeom prst="rect">
            <a:avLst/>
          </a:prstGeom>
        </p:spPr>
      </p:pic>
      <p:sp>
        <p:nvSpPr>
          <p:cNvPr id="32" name="Shape 1382">
            <a:extLst>
              <a:ext uri="{FF2B5EF4-FFF2-40B4-BE49-F238E27FC236}">
                <a16:creationId xmlns:a16="http://schemas.microsoft.com/office/drawing/2014/main" id="{9B934EB1-E075-404E-8EF5-513441755758}"/>
              </a:ext>
            </a:extLst>
          </p:cNvPr>
          <p:cNvSpPr>
            <a:spLocks noChangeArrowheads="1"/>
          </p:cNvSpPr>
          <p:nvPr/>
        </p:nvSpPr>
        <p:spPr bwMode="auto">
          <a:xfrm>
            <a:off x="2658481" y="3381694"/>
            <a:ext cx="1645920" cy="318036"/>
          </a:xfrm>
          <a:prstGeom prst="rect">
            <a:avLst/>
          </a:prstGeom>
          <a:solidFill>
            <a:srgbClr val="46CAC9"/>
          </a:solidFill>
          <a:ln>
            <a:noFill/>
          </a:ln>
          <a:effectLst/>
          <a:extLst>
            <a:ext uri="{C572A759-6A51-4108-AA02-DFA0A04FC94B}">
              <ma14:wrappingTextBoxFlag xmlns="" xmlns:ma14="http://schemas.microsoft.com/office/mac/drawingml/2011/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Helvetica"/>
                <a:cs typeface="Helvetica"/>
                <a:sym typeface="Open Sans Semibold" charset="0"/>
              </a:rPr>
              <a:t>eCommerce</a:t>
            </a:r>
          </a:p>
        </p:txBody>
      </p:sp>
      <p:pic>
        <p:nvPicPr>
          <p:cNvPr id="33" name="Picture 32" descr="Kansas Child Support Logo.png">
            <a:extLst>
              <a:ext uri="{FF2B5EF4-FFF2-40B4-BE49-F238E27FC236}">
                <a16:creationId xmlns:a16="http://schemas.microsoft.com/office/drawing/2014/main" id="{756400EA-09F4-49B7-86A3-476810E1CF0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59708" y="4534106"/>
            <a:ext cx="583306" cy="392406"/>
          </a:xfrm>
          <a:prstGeom prst="rect">
            <a:avLst/>
          </a:prstGeom>
        </p:spPr>
      </p:pic>
      <p:pic>
        <p:nvPicPr>
          <p:cNvPr id="35" name="Picture 34" descr="California Child Support Logo.png">
            <a:extLst>
              <a:ext uri="{FF2B5EF4-FFF2-40B4-BE49-F238E27FC236}">
                <a16:creationId xmlns:a16="http://schemas.microsoft.com/office/drawing/2014/main" id="{F50247EB-3A6E-4BD2-B764-984800748A0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877693" y="4157984"/>
            <a:ext cx="1590182" cy="318036"/>
          </a:xfrm>
          <a:prstGeom prst="rect">
            <a:avLst/>
          </a:prstGeom>
        </p:spPr>
      </p:pic>
      <p:sp>
        <p:nvSpPr>
          <p:cNvPr id="38" name="Shape 1376">
            <a:extLst>
              <a:ext uri="{FF2B5EF4-FFF2-40B4-BE49-F238E27FC236}">
                <a16:creationId xmlns:a16="http://schemas.microsoft.com/office/drawing/2014/main" id="{7B7213C0-7F0B-4EFE-AF17-59AAA5FDA67C}"/>
              </a:ext>
            </a:extLst>
          </p:cNvPr>
          <p:cNvSpPr>
            <a:spLocks noChangeArrowheads="1"/>
          </p:cNvSpPr>
          <p:nvPr/>
        </p:nvSpPr>
        <p:spPr bwMode="auto">
          <a:xfrm>
            <a:off x="4719010" y="3393061"/>
            <a:ext cx="1645920" cy="318036"/>
          </a:xfrm>
          <a:prstGeom prst="rect">
            <a:avLst/>
          </a:prstGeom>
          <a:solidFill>
            <a:srgbClr val="46CAC9"/>
          </a:solidFill>
          <a:ln>
            <a:noFill/>
          </a:ln>
          <a:effectLst/>
          <a:extLst>
            <a:ext uri="{C572A759-6A51-4108-AA02-DFA0A04FC94B}">
              <ma14:wrappingTextBoxFlag xmlns="" xmlns:ma14="http://schemas.microsoft.com/office/mac/drawingml/2011/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Helvetica"/>
                <a:cs typeface="Helvetica"/>
                <a:sym typeface="Open Sans Semibold" charset="0"/>
              </a:rPr>
              <a:t>Non-Profit</a:t>
            </a:r>
          </a:p>
        </p:txBody>
      </p:sp>
      <p:pic>
        <p:nvPicPr>
          <p:cNvPr id="40" name="Picture 39">
            <a:extLst>
              <a:ext uri="{FF2B5EF4-FFF2-40B4-BE49-F238E27FC236}">
                <a16:creationId xmlns:a16="http://schemas.microsoft.com/office/drawing/2014/main" id="{601CB4E0-2E33-4174-9B95-9B913509D810}"/>
              </a:ext>
            </a:extLst>
          </p:cNvPr>
          <p:cNvPicPr>
            <a:picLocks noChangeAspect="1"/>
          </p:cNvPicPr>
          <p:nvPr/>
        </p:nvPicPr>
        <p:blipFill>
          <a:blip r:embed="rId15"/>
          <a:stretch>
            <a:fillRect/>
          </a:stretch>
        </p:blipFill>
        <p:spPr>
          <a:xfrm>
            <a:off x="4952849" y="3852271"/>
            <a:ext cx="1164422" cy="318036"/>
          </a:xfrm>
          <a:prstGeom prst="rect">
            <a:avLst/>
          </a:prstGeom>
        </p:spPr>
      </p:pic>
      <p:sp>
        <p:nvSpPr>
          <p:cNvPr id="37" name="Shape 1376">
            <a:extLst>
              <a:ext uri="{FF2B5EF4-FFF2-40B4-BE49-F238E27FC236}">
                <a16:creationId xmlns:a16="http://schemas.microsoft.com/office/drawing/2014/main" id="{019E4164-DC6D-4A21-8A9F-89DA29D60814}"/>
              </a:ext>
            </a:extLst>
          </p:cNvPr>
          <p:cNvSpPr>
            <a:spLocks noChangeArrowheads="1"/>
          </p:cNvSpPr>
          <p:nvPr/>
        </p:nvSpPr>
        <p:spPr bwMode="auto">
          <a:xfrm>
            <a:off x="6779540" y="3393061"/>
            <a:ext cx="1645920" cy="318036"/>
          </a:xfrm>
          <a:prstGeom prst="rect">
            <a:avLst/>
          </a:prstGeom>
          <a:solidFill>
            <a:srgbClr val="46CAC9"/>
          </a:solidFill>
          <a:ln>
            <a:noFill/>
          </a:ln>
          <a:effectLst/>
          <a:extLst>
            <a:ext uri="{C572A759-6A51-4108-AA02-DFA0A04FC94B}">
              <ma14:wrappingTextBoxFlag xmlns:ma14="http://schemas.microsoft.com/office/mac/drawingml/2011/main" xmlns="" val="1"/>
            </a:ext>
          </a:ex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Helvetica"/>
                <a:cs typeface="Helvetica"/>
                <a:sym typeface="Open Sans Semibold" charset="0"/>
              </a:rPr>
              <a:t>Government</a:t>
            </a:r>
          </a:p>
        </p:txBody>
      </p:sp>
      <p:pic>
        <p:nvPicPr>
          <p:cNvPr id="39" name="Picture 38" descr="IRS Logo.png">
            <a:extLst>
              <a:ext uri="{FF2B5EF4-FFF2-40B4-BE49-F238E27FC236}">
                <a16:creationId xmlns:a16="http://schemas.microsoft.com/office/drawing/2014/main" id="{055371BB-0C4B-4B58-B699-48C95D9350D5}"/>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263034" y="3877094"/>
            <a:ext cx="632354" cy="216807"/>
          </a:xfrm>
          <a:prstGeom prst="rect">
            <a:avLst/>
          </a:prstGeom>
        </p:spPr>
      </p:pic>
      <p:pic>
        <p:nvPicPr>
          <p:cNvPr id="4" name="Picture 3">
            <a:extLst>
              <a:ext uri="{FF2B5EF4-FFF2-40B4-BE49-F238E27FC236}">
                <a16:creationId xmlns:a16="http://schemas.microsoft.com/office/drawing/2014/main" id="{F5D69C21-590B-41D3-9B8F-A35CC1455044}"/>
              </a:ext>
            </a:extLst>
          </p:cNvPr>
          <p:cNvPicPr>
            <a:picLocks noChangeAspect="1"/>
          </p:cNvPicPr>
          <p:nvPr/>
        </p:nvPicPr>
        <p:blipFill>
          <a:blip r:embed="rId17"/>
          <a:stretch>
            <a:fillRect/>
          </a:stretch>
        </p:blipFill>
        <p:spPr>
          <a:xfrm>
            <a:off x="7154672" y="2043290"/>
            <a:ext cx="922024" cy="366367"/>
          </a:xfrm>
          <a:prstGeom prst="rect">
            <a:avLst/>
          </a:prstGeom>
        </p:spPr>
      </p:pic>
      <p:pic>
        <p:nvPicPr>
          <p:cNvPr id="6" name="Picture 5">
            <a:extLst>
              <a:ext uri="{FF2B5EF4-FFF2-40B4-BE49-F238E27FC236}">
                <a16:creationId xmlns:a16="http://schemas.microsoft.com/office/drawing/2014/main" id="{57C3E4EE-F65A-4D44-AAB1-C82E111E23C9}"/>
              </a:ext>
            </a:extLst>
          </p:cNvPr>
          <p:cNvPicPr>
            <a:picLocks noChangeAspect="1"/>
          </p:cNvPicPr>
          <p:nvPr/>
        </p:nvPicPr>
        <p:blipFill>
          <a:blip r:embed="rId18"/>
          <a:stretch>
            <a:fillRect/>
          </a:stretch>
        </p:blipFill>
        <p:spPr>
          <a:xfrm>
            <a:off x="3157296" y="3818649"/>
            <a:ext cx="623483" cy="210425"/>
          </a:xfrm>
          <a:prstGeom prst="rect">
            <a:avLst/>
          </a:prstGeom>
        </p:spPr>
      </p:pic>
      <p:pic>
        <p:nvPicPr>
          <p:cNvPr id="16" name="Picture 15">
            <a:extLst>
              <a:ext uri="{FF2B5EF4-FFF2-40B4-BE49-F238E27FC236}">
                <a16:creationId xmlns:a16="http://schemas.microsoft.com/office/drawing/2014/main" id="{AA8293C1-7009-422A-9DEC-B879DBD5FC81}"/>
              </a:ext>
            </a:extLst>
          </p:cNvPr>
          <p:cNvPicPr>
            <a:picLocks noChangeAspect="1"/>
          </p:cNvPicPr>
          <p:nvPr/>
        </p:nvPicPr>
        <p:blipFill>
          <a:blip r:embed="rId19"/>
          <a:stretch>
            <a:fillRect/>
          </a:stretch>
        </p:blipFill>
        <p:spPr>
          <a:xfrm>
            <a:off x="2941212" y="4119418"/>
            <a:ext cx="1119037" cy="317662"/>
          </a:xfrm>
          <a:prstGeom prst="rect">
            <a:avLst/>
          </a:prstGeom>
        </p:spPr>
      </p:pic>
      <p:pic>
        <p:nvPicPr>
          <p:cNvPr id="34" name="Picture 33">
            <a:extLst>
              <a:ext uri="{FF2B5EF4-FFF2-40B4-BE49-F238E27FC236}">
                <a16:creationId xmlns:a16="http://schemas.microsoft.com/office/drawing/2014/main" id="{0F458CFD-F73D-43F8-B4F2-2E02B419F464}"/>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978548" y="4455035"/>
            <a:ext cx="1119037" cy="278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 name="Picture 35" descr="Screen Shot 2016-01-27 at 12.59.46 PM.png">
            <a:extLst>
              <a:ext uri="{FF2B5EF4-FFF2-40B4-BE49-F238E27FC236}">
                <a16:creationId xmlns:a16="http://schemas.microsoft.com/office/drawing/2014/main" id="{ACF89435-E506-40E9-8278-2A1E66DBCE2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007123" y="4744386"/>
            <a:ext cx="1063745" cy="324282"/>
          </a:xfrm>
          <a:prstGeom prst="rect">
            <a:avLst/>
          </a:prstGeom>
        </p:spPr>
      </p:pic>
      <p:pic>
        <p:nvPicPr>
          <p:cNvPr id="7" name="Picture 6">
            <a:extLst>
              <a:ext uri="{FF2B5EF4-FFF2-40B4-BE49-F238E27FC236}">
                <a16:creationId xmlns:a16="http://schemas.microsoft.com/office/drawing/2014/main" id="{97E01CF2-5263-4977-820A-B29DE601B286}"/>
              </a:ext>
            </a:extLst>
          </p:cNvPr>
          <p:cNvPicPr>
            <a:picLocks noChangeAspect="1"/>
          </p:cNvPicPr>
          <p:nvPr/>
        </p:nvPicPr>
        <p:blipFill>
          <a:blip r:embed="rId22"/>
          <a:stretch>
            <a:fillRect/>
          </a:stretch>
        </p:blipFill>
        <p:spPr>
          <a:xfrm>
            <a:off x="4958047" y="4373526"/>
            <a:ext cx="1392555" cy="321672"/>
          </a:xfrm>
          <a:prstGeom prst="rect">
            <a:avLst/>
          </a:prstGeom>
        </p:spPr>
      </p:pic>
    </p:spTree>
    <p:extLst>
      <p:ext uri="{BB962C8B-B14F-4D97-AF65-F5344CB8AC3E}">
        <p14:creationId xmlns:p14="http://schemas.microsoft.com/office/powerpoint/2010/main" val="2771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3</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State of Auto Finance Lending</a:t>
            </a:r>
          </a:p>
        </p:txBody>
      </p:sp>
      <p:sp>
        <p:nvSpPr>
          <p:cNvPr id="12" name="TextBox 11">
            <a:extLst>
              <a:ext uri="{FF2B5EF4-FFF2-40B4-BE49-F238E27FC236}">
                <a16:creationId xmlns:a16="http://schemas.microsoft.com/office/drawing/2014/main" id="{5B99D794-A6B1-CC44-B4F0-ADC4A92A47BF}"/>
              </a:ext>
            </a:extLst>
          </p:cNvPr>
          <p:cNvSpPr txBox="1"/>
          <p:nvPr/>
        </p:nvSpPr>
        <p:spPr>
          <a:xfrm>
            <a:off x="539201" y="1550768"/>
            <a:ext cx="3863464" cy="2292935"/>
          </a:xfrm>
          <a:prstGeom prst="rect">
            <a:avLst/>
          </a:prstGeom>
          <a:noFill/>
        </p:spPr>
        <p:txBody>
          <a:bodyPr wrap="square" rtlCol="0">
            <a:spAutoFit/>
          </a:bodyPr>
          <a:lstStyle/>
          <a:p>
            <a:pPr>
              <a:lnSpc>
                <a:spcPct val="150000"/>
              </a:lnSpc>
            </a:pPr>
            <a:r>
              <a:rPr lang="en-US" sz="1400" b="1" dirty="0">
                <a:solidFill>
                  <a:schemeClr val="tx1">
                    <a:lumMod val="65000"/>
                    <a:lumOff val="35000"/>
                  </a:schemeClr>
                </a:solidFill>
                <a:latin typeface="Helvetica" panose="020B0604020202020204" pitchFamily="34" charset="0"/>
                <a:cs typeface="Helvetica" panose="020B0604020202020204" pitchFamily="34" charset="0"/>
              </a:rPr>
              <a:t>After years of growth, auto sales have been declining since 2017. The decline is predicted to continue through 2018 and possibly into 2019.</a:t>
            </a:r>
          </a:p>
          <a:p>
            <a:endParaRPr lang="en-US" sz="2400" dirty="0">
              <a:solidFill>
                <a:schemeClr val="tx1">
                  <a:lumMod val="65000"/>
                  <a:lumOff val="35000"/>
                </a:schemeClr>
              </a:solidFill>
              <a:latin typeface="Helvetica" panose="020B0604020202020204" pitchFamily="34" charset="0"/>
              <a:cs typeface="Helvetica" panose="020B0604020202020204" pitchFamily="34" charset="0"/>
            </a:endParaRPr>
          </a:p>
          <a:p>
            <a:endParaRPr lang="en-US" sz="2400" dirty="0">
              <a:solidFill>
                <a:schemeClr val="tx1">
                  <a:lumMod val="65000"/>
                  <a:lumOff val="35000"/>
                </a:schemeClr>
              </a:solidFill>
              <a:latin typeface="Helvetica" panose="020B0604020202020204" pitchFamily="34" charset="0"/>
              <a:cs typeface="Helvetica" panose="020B0604020202020204" pitchFamily="34" charset="0"/>
            </a:endParaRPr>
          </a:p>
          <a:p>
            <a:r>
              <a:rPr lang="en-US" sz="1100" dirty="0">
                <a:latin typeface="Helvetica" panose="020B0604020202020204" pitchFamily="34" charset="0"/>
                <a:cs typeface="Helvetica" panose="020B0604020202020204" pitchFamily="34" charset="0"/>
              </a:rPr>
              <a:t>Source: U.S. Car Sales Will Slip A Bit In 2018, </a:t>
            </a:r>
            <a:r>
              <a:rPr lang="en-US" sz="1100" dirty="0">
                <a:latin typeface="Helvetica" panose="020B0604020202020204" pitchFamily="34" charset="0"/>
                <a:cs typeface="Helvetica" panose="020B0604020202020204" pitchFamily="34" charset="0"/>
                <a:hlinkClick r:id="rId2"/>
              </a:rPr>
              <a:t>Forbes</a:t>
            </a:r>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p:txBody>
      </p:sp>
      <p:pic>
        <p:nvPicPr>
          <p:cNvPr id="14" name="Picture 13">
            <a:extLst>
              <a:ext uri="{FF2B5EF4-FFF2-40B4-BE49-F238E27FC236}">
                <a16:creationId xmlns:a16="http://schemas.microsoft.com/office/drawing/2014/main" id="{DD2D5C3A-99EE-468F-820A-47FEACA50BEA}"/>
              </a:ext>
            </a:extLst>
          </p:cNvPr>
          <p:cNvPicPr>
            <a:picLocks noChangeAspect="1"/>
          </p:cNvPicPr>
          <p:nvPr/>
        </p:nvPicPr>
        <p:blipFill>
          <a:blip r:embed="rId3"/>
          <a:stretch>
            <a:fillRect/>
          </a:stretch>
        </p:blipFill>
        <p:spPr>
          <a:xfrm>
            <a:off x="4402665" y="1516380"/>
            <a:ext cx="4741335" cy="2346960"/>
          </a:xfrm>
          <a:prstGeom prst="rect">
            <a:avLst/>
          </a:prstGeom>
        </p:spPr>
      </p:pic>
    </p:spTree>
    <p:extLst>
      <p:ext uri="{BB962C8B-B14F-4D97-AF65-F5344CB8AC3E}">
        <p14:creationId xmlns:p14="http://schemas.microsoft.com/office/powerpoint/2010/main" val="1724297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4" name="Shape 86">
            <a:extLst>
              <a:ext uri="{FF2B5EF4-FFF2-40B4-BE49-F238E27FC236}">
                <a16:creationId xmlns:a16="http://schemas.microsoft.com/office/drawing/2014/main" id="{B6ED47FE-3F3F-864C-BD76-E0E9568B45F0}"/>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30</a:t>
            </a:fld>
            <a:endParaRPr sz="700" b="0" i="0" u="none" strike="noStrike" cap="none" dirty="0">
              <a:solidFill>
                <a:schemeClr val="bg1"/>
              </a:solidFill>
              <a:latin typeface="Helvetica Neue"/>
              <a:ea typeface="Helvetica Neue"/>
              <a:cs typeface="Helvetica Neue"/>
              <a:sym typeface="Helvetica Neue"/>
            </a:endParaRPr>
          </a:p>
        </p:txBody>
      </p:sp>
      <p:sp>
        <p:nvSpPr>
          <p:cNvPr id="15" name="Rectangle 14">
            <a:extLst>
              <a:ext uri="{FF2B5EF4-FFF2-40B4-BE49-F238E27FC236}">
                <a16:creationId xmlns:a16="http://schemas.microsoft.com/office/drawing/2014/main" id="{64733A69-E50A-E345-8DEC-3C4CBF377DD5}"/>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2" name="Shape 103">
            <a:extLst>
              <a:ext uri="{FF2B5EF4-FFF2-40B4-BE49-F238E27FC236}">
                <a16:creationId xmlns:a16="http://schemas.microsoft.com/office/drawing/2014/main" id="{E584998E-FB23-BC4E-A57C-7F5CC4352986}"/>
              </a:ext>
            </a:extLst>
          </p:cNvPr>
          <p:cNvSpPr txBox="1">
            <a:spLocks/>
          </p:cNvSpPr>
          <p:nvPr/>
        </p:nvSpPr>
        <p:spPr>
          <a:xfrm>
            <a:off x="490267" y="762120"/>
            <a:ext cx="5807780" cy="3311140"/>
          </a:xfrm>
          <a:prstGeom prst="rect">
            <a:avLst/>
          </a:prstGeom>
          <a:noFill/>
          <a:ln>
            <a:noFill/>
          </a:ln>
        </p:spPr>
        <p:txBody>
          <a:bodyPr spcFirstLastPara="1" wrap="square" lIns="91425" tIns="45700" rIns="91425" bIns="45700" anchor="t" anchorCtr="0">
            <a:noAutofit/>
          </a:bodyPr>
          <a:lstStyle>
            <a:lvl1pPr marL="0" indent="-228600" algn="l" defTabSz="457200" rtl="0" eaLnBrk="1" latinLnBrk="0" hangingPunct="1">
              <a:lnSpc>
                <a:spcPct val="120000"/>
              </a:lnSpc>
              <a:spcBef>
                <a:spcPct val="20000"/>
              </a:spcBef>
              <a:buClr>
                <a:srgbClr val="04A4CC"/>
              </a:buClr>
              <a:buFont typeface="Arial"/>
              <a:buChar char="•"/>
              <a:defRPr sz="1600" kern="1200">
                <a:solidFill>
                  <a:srgbClr val="333739"/>
                </a:solidFill>
                <a:latin typeface="Helvetica"/>
                <a:ea typeface="+mn-ea"/>
                <a:cs typeface="Helvetica"/>
              </a:defRPr>
            </a:lvl1pPr>
            <a:lvl2pPr marL="548640" indent="-228600" algn="l" defTabSz="457200" rtl="0" eaLnBrk="1" latinLnBrk="0" hangingPunct="1">
              <a:lnSpc>
                <a:spcPct val="120000"/>
              </a:lnSpc>
              <a:spcBef>
                <a:spcPct val="20000"/>
              </a:spcBef>
              <a:buClr>
                <a:srgbClr val="04A4CC"/>
              </a:buClr>
              <a:buFont typeface="Arial"/>
              <a:buChar char="–"/>
              <a:defRPr sz="1400" kern="1200">
                <a:solidFill>
                  <a:srgbClr val="656767"/>
                </a:solidFill>
                <a:latin typeface="Helvetica"/>
                <a:ea typeface="+mn-ea"/>
                <a:cs typeface="Helvetica"/>
              </a:defRPr>
            </a:lvl2pPr>
            <a:lvl3pPr marL="777240" indent="-228600" algn="l" defTabSz="457200" rtl="0" eaLnBrk="1" latinLnBrk="0" hangingPunct="1">
              <a:lnSpc>
                <a:spcPct val="130000"/>
              </a:lnSpc>
              <a:spcBef>
                <a:spcPct val="20000"/>
              </a:spcBef>
              <a:buClr>
                <a:srgbClr val="04A4CC"/>
              </a:buClr>
              <a:buFont typeface="Arial"/>
              <a:buChar char="•"/>
              <a:defRPr sz="1200" kern="1200">
                <a:solidFill>
                  <a:srgbClr val="656767"/>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roxima Nova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nSpc>
                <a:spcPct val="110000"/>
              </a:lnSpc>
              <a:spcBef>
                <a:spcPts val="0"/>
              </a:spcBef>
              <a:buClr>
                <a:srgbClr val="4DB7B2"/>
              </a:buClr>
              <a:buSzPts val="1400"/>
              <a:buNone/>
              <a:tabLst>
                <a:tab pos="169863" algn="l"/>
              </a:tabLst>
            </a:pPr>
            <a:r>
              <a:rPr lang="en-US" dirty="0">
                <a:solidFill>
                  <a:srgbClr val="47D1EB"/>
                </a:solidFill>
                <a:latin typeface="Helvetica" charset="0"/>
                <a:cs typeface="+mn-cs"/>
                <a:sym typeface="Helvetica Neue"/>
              </a:rPr>
              <a:t>Mobile-First</a:t>
            </a:r>
          </a:p>
          <a:p>
            <a:pPr marL="171450" indent="-171450">
              <a:lnSpc>
                <a:spcPct val="110000"/>
              </a:lnSpc>
              <a:spcBef>
                <a:spcPts val="200"/>
              </a:spcBef>
              <a:spcAft>
                <a:spcPts val="200"/>
              </a:spcAft>
              <a:buClr>
                <a:srgbClr val="9BA5B5"/>
              </a:buClr>
              <a:buSzPct val="90000"/>
              <a:buFont typeface="Wingdings" pitchFamily="2" charset="2"/>
              <a:buChar char="§"/>
              <a:tabLst>
                <a:tab pos="169863" algn="l"/>
              </a:tabLst>
            </a:pPr>
            <a:r>
              <a:rPr lang="en-US" sz="1300" dirty="0">
                <a:solidFill>
                  <a:schemeClr val="tx1">
                    <a:lumMod val="65000"/>
                    <a:lumOff val="35000"/>
                  </a:schemeClr>
                </a:solidFill>
              </a:rPr>
              <a:t>Simple, intuitive, frictionless user experience for accepting payments</a:t>
            </a:r>
          </a:p>
          <a:p>
            <a:pPr marL="171450" indent="-171450">
              <a:lnSpc>
                <a:spcPct val="110000"/>
              </a:lnSpc>
              <a:spcBef>
                <a:spcPts val="200"/>
              </a:spcBef>
              <a:spcAft>
                <a:spcPts val="200"/>
              </a:spcAft>
              <a:buClr>
                <a:srgbClr val="9BA5B5"/>
              </a:buClr>
              <a:buSzPct val="90000"/>
              <a:buFont typeface="Wingdings" pitchFamily="2" charset="2"/>
              <a:buChar char="§"/>
              <a:tabLst>
                <a:tab pos="169863" algn="l"/>
              </a:tabLst>
            </a:pPr>
            <a:r>
              <a:rPr lang="en-US" sz="1300" dirty="0">
                <a:solidFill>
                  <a:schemeClr val="tx1">
                    <a:lumMod val="65000"/>
                    <a:lumOff val="35000"/>
                  </a:schemeClr>
                </a:solidFill>
              </a:rPr>
              <a:t>Fast and convenient for customers to pay their bills</a:t>
            </a:r>
          </a:p>
          <a:p>
            <a:pPr indent="0">
              <a:lnSpc>
                <a:spcPct val="110000"/>
              </a:lnSpc>
              <a:spcBef>
                <a:spcPts val="900"/>
              </a:spcBef>
              <a:buClr>
                <a:srgbClr val="4DB7B2"/>
              </a:buClr>
              <a:buSzPts val="1400"/>
              <a:buNone/>
              <a:tabLst>
                <a:tab pos="169863" algn="l"/>
              </a:tabLst>
            </a:pPr>
            <a:r>
              <a:rPr lang="en-US" dirty="0">
                <a:solidFill>
                  <a:srgbClr val="47D1EB"/>
                </a:solidFill>
                <a:latin typeface="Helvetica" charset="0"/>
                <a:cs typeface="+mn-cs"/>
                <a:sym typeface="Helvetica Neue"/>
              </a:rPr>
              <a:t>Complete Solution</a:t>
            </a:r>
          </a:p>
          <a:p>
            <a:pPr marL="171450" indent="-171450">
              <a:lnSpc>
                <a:spcPct val="110000"/>
              </a:lnSpc>
              <a:spcBef>
                <a:spcPts val="200"/>
              </a:spcBef>
              <a:spcAft>
                <a:spcPts val="200"/>
              </a:spcAft>
              <a:buClr>
                <a:srgbClr val="9BA5B5"/>
              </a:buClr>
              <a:buSzPct val="90000"/>
              <a:buFont typeface="Wingdings" pitchFamily="2" charset="2"/>
              <a:buChar char="§"/>
              <a:tabLst>
                <a:tab pos="169863" algn="l"/>
              </a:tabLst>
            </a:pPr>
            <a:r>
              <a:rPr lang="en-US" sz="1300" dirty="0">
                <a:solidFill>
                  <a:schemeClr val="tx1">
                    <a:lumMod val="65000"/>
                    <a:lumOff val="35000"/>
                  </a:schemeClr>
                </a:solidFill>
              </a:rPr>
              <a:t>Single partnership for processing all payment types; cash, card, ACH</a:t>
            </a:r>
          </a:p>
          <a:p>
            <a:pPr marL="171450" indent="-171450">
              <a:lnSpc>
                <a:spcPct val="110000"/>
              </a:lnSpc>
              <a:spcBef>
                <a:spcPts val="200"/>
              </a:spcBef>
              <a:spcAft>
                <a:spcPts val="200"/>
              </a:spcAft>
              <a:buClr>
                <a:srgbClr val="9BA5B5"/>
              </a:buClr>
              <a:buSzPct val="90000"/>
              <a:buFont typeface="Wingdings" pitchFamily="2" charset="2"/>
              <a:buChar char="§"/>
              <a:tabLst>
                <a:tab pos="169863" algn="l"/>
              </a:tabLst>
            </a:pPr>
            <a:r>
              <a:rPr lang="en-US" sz="1300" dirty="0">
                <a:solidFill>
                  <a:schemeClr val="tx1">
                    <a:lumMod val="65000"/>
                    <a:lumOff val="35000"/>
                  </a:schemeClr>
                </a:solidFill>
              </a:rPr>
              <a:t>Payment reminders and mobile wallet integration</a:t>
            </a:r>
          </a:p>
          <a:p>
            <a:pPr indent="0">
              <a:lnSpc>
                <a:spcPct val="110000"/>
              </a:lnSpc>
              <a:spcBef>
                <a:spcPts val="900"/>
              </a:spcBef>
              <a:buClr>
                <a:srgbClr val="4DB7B2"/>
              </a:buClr>
              <a:buSzPts val="1400"/>
              <a:buNone/>
              <a:tabLst>
                <a:tab pos="169863" algn="l"/>
              </a:tabLst>
            </a:pPr>
            <a:r>
              <a:rPr lang="en-US" dirty="0">
                <a:solidFill>
                  <a:srgbClr val="47D1EB"/>
                </a:solidFill>
                <a:latin typeface="Helvetica" charset="0"/>
                <a:cs typeface="+mn-cs"/>
                <a:sym typeface="Helvetica Neue"/>
              </a:rPr>
              <a:t>Superior Service</a:t>
            </a:r>
          </a:p>
          <a:p>
            <a:pPr>
              <a:buClr>
                <a:schemeClr val="bg1">
                  <a:lumMod val="65000"/>
                </a:schemeClr>
              </a:buClr>
              <a:buSzPct val="90000"/>
              <a:buFont typeface="Wingdings" panose="05000000000000000000" pitchFamily="2" charset="2"/>
              <a:buChar char="§"/>
            </a:pPr>
            <a:r>
              <a:rPr lang="en-US" sz="1300" dirty="0">
                <a:solidFill>
                  <a:schemeClr val="tx1">
                    <a:lumMod val="65000"/>
                    <a:lumOff val="35000"/>
                  </a:schemeClr>
                </a:solidFill>
              </a:rPr>
              <a:t>Best-in-class merchant support</a:t>
            </a:r>
          </a:p>
          <a:p>
            <a:pPr>
              <a:buClr>
                <a:schemeClr val="bg1">
                  <a:lumMod val="65000"/>
                </a:schemeClr>
              </a:buClr>
              <a:buSzPct val="90000"/>
              <a:buFont typeface="Wingdings" panose="05000000000000000000" pitchFamily="2" charset="2"/>
              <a:buChar char="§"/>
            </a:pPr>
            <a:r>
              <a:rPr lang="en-US" sz="1300" dirty="0">
                <a:solidFill>
                  <a:schemeClr val="tx1">
                    <a:lumMod val="65000"/>
                    <a:lumOff val="35000"/>
                  </a:schemeClr>
                </a:solidFill>
              </a:rPr>
              <a:t>Faster implementation and setup time</a:t>
            </a:r>
          </a:p>
          <a:p>
            <a:pPr indent="0">
              <a:lnSpc>
                <a:spcPct val="110000"/>
              </a:lnSpc>
              <a:spcBef>
                <a:spcPts val="900"/>
              </a:spcBef>
              <a:buClr>
                <a:srgbClr val="4DB7B2"/>
              </a:buClr>
              <a:buSzPts val="1400"/>
              <a:buNone/>
              <a:tabLst>
                <a:tab pos="169863" algn="l"/>
              </a:tabLst>
            </a:pPr>
            <a:r>
              <a:rPr lang="en-US" dirty="0">
                <a:solidFill>
                  <a:srgbClr val="47D1EB"/>
                </a:solidFill>
                <a:latin typeface="Helvetica" charset="0"/>
                <a:sym typeface="Helvetica Neue"/>
              </a:rPr>
              <a:t>Transparent Fees</a:t>
            </a:r>
          </a:p>
          <a:p>
            <a:pPr marL="171450" indent="-171450">
              <a:lnSpc>
                <a:spcPct val="110000"/>
              </a:lnSpc>
              <a:spcBef>
                <a:spcPts val="200"/>
              </a:spcBef>
              <a:spcAft>
                <a:spcPts val="200"/>
              </a:spcAft>
              <a:buClr>
                <a:srgbClr val="9BA5B5"/>
              </a:buClr>
              <a:buSzPct val="90000"/>
              <a:buFont typeface="Wingdings" pitchFamily="2" charset="2"/>
              <a:buChar char="§"/>
              <a:tabLst>
                <a:tab pos="169863" algn="l"/>
              </a:tabLst>
            </a:pPr>
            <a:r>
              <a:rPr lang="en-US" sz="1300" dirty="0">
                <a:solidFill>
                  <a:schemeClr val="tx1">
                    <a:lumMod val="65000"/>
                    <a:lumOff val="35000"/>
                  </a:schemeClr>
                </a:solidFill>
              </a:rPr>
              <a:t>No hidden or confusing fees</a:t>
            </a:r>
          </a:p>
          <a:p>
            <a:pPr marL="171450" indent="-171450">
              <a:lnSpc>
                <a:spcPct val="110000"/>
              </a:lnSpc>
              <a:spcBef>
                <a:spcPts val="200"/>
              </a:spcBef>
              <a:spcAft>
                <a:spcPts val="200"/>
              </a:spcAft>
              <a:buClr>
                <a:srgbClr val="9BA5B5"/>
              </a:buClr>
              <a:buSzPct val="90000"/>
              <a:buFont typeface="Wingdings" pitchFamily="2" charset="2"/>
              <a:buChar char="§"/>
              <a:tabLst>
                <a:tab pos="169863" algn="l"/>
              </a:tabLst>
            </a:pPr>
            <a:r>
              <a:rPr lang="en-US" sz="1300" dirty="0">
                <a:solidFill>
                  <a:schemeClr val="tx1">
                    <a:lumMod val="65000"/>
                    <a:lumOff val="35000"/>
                  </a:schemeClr>
                </a:solidFill>
              </a:rPr>
              <a:t>Clear and understandable billing</a:t>
            </a:r>
            <a:endParaRPr lang="en-US" sz="1300" dirty="0">
              <a:solidFill>
                <a:schemeClr val="tx1">
                  <a:lumMod val="65000"/>
                  <a:lumOff val="35000"/>
                </a:schemeClr>
              </a:solidFill>
              <a:sym typeface="Helvetica Neue"/>
            </a:endParaRPr>
          </a:p>
          <a:p>
            <a:pPr>
              <a:buClr>
                <a:schemeClr val="bg1">
                  <a:lumMod val="65000"/>
                </a:schemeClr>
              </a:buClr>
              <a:buSzPct val="90000"/>
              <a:buFont typeface="Wingdings" panose="05000000000000000000" pitchFamily="2" charset="2"/>
              <a:buChar char="§"/>
            </a:pPr>
            <a:endParaRPr lang="en-US" sz="1300" dirty="0">
              <a:solidFill>
                <a:schemeClr val="tx1">
                  <a:lumMod val="65000"/>
                  <a:lumOff val="35000"/>
                </a:schemeClr>
              </a:solidFill>
            </a:endParaRPr>
          </a:p>
          <a:p>
            <a:pPr marL="171450" indent="-171450">
              <a:lnSpc>
                <a:spcPct val="110000"/>
              </a:lnSpc>
              <a:spcBef>
                <a:spcPts val="200"/>
              </a:spcBef>
              <a:spcAft>
                <a:spcPts val="200"/>
              </a:spcAft>
              <a:buClr>
                <a:srgbClr val="9BA5B5"/>
              </a:buClr>
              <a:buSzPct val="90000"/>
              <a:buFont typeface="Wingdings" pitchFamily="2" charset="2"/>
              <a:buChar char="§"/>
              <a:tabLst>
                <a:tab pos="169863" algn="l"/>
              </a:tabLst>
            </a:pPr>
            <a:endParaRPr lang="en-US" sz="1300" dirty="0">
              <a:solidFill>
                <a:schemeClr val="tx1">
                  <a:lumMod val="65000"/>
                  <a:lumOff val="35000"/>
                </a:schemeClr>
              </a:solidFill>
            </a:endParaRPr>
          </a:p>
          <a:p>
            <a:pPr marL="285750" indent="-285750">
              <a:lnSpc>
                <a:spcPct val="110000"/>
              </a:lnSpc>
              <a:spcBef>
                <a:spcPts val="1200"/>
              </a:spcBef>
              <a:spcAft>
                <a:spcPts val="1200"/>
              </a:spcAft>
              <a:buClr>
                <a:srgbClr val="4DB7B2"/>
              </a:buClr>
              <a:buSzPts val="1400"/>
              <a:buFont typeface="Wingdings" pitchFamily="2" charset="2"/>
              <a:buChar char="§"/>
              <a:tabLst>
                <a:tab pos="169863" algn="l"/>
              </a:tabLst>
            </a:pPr>
            <a:endParaRPr lang="en-US" sz="1400" dirty="0">
              <a:solidFill>
                <a:srgbClr val="656767"/>
              </a:solidFill>
              <a:latin typeface="Helvetica" panose="020B0604020202020204" pitchFamily="34" charset="0"/>
              <a:cs typeface="+mn-cs"/>
              <a:sym typeface="Helvetica Neue"/>
            </a:endParaRPr>
          </a:p>
          <a:p>
            <a:pPr indent="0">
              <a:spcBef>
                <a:spcPts val="1200"/>
              </a:spcBef>
              <a:spcAft>
                <a:spcPts val="1200"/>
              </a:spcAft>
              <a:buClr>
                <a:srgbClr val="7FBC12"/>
              </a:buClr>
              <a:buSzPts val="1400"/>
              <a:buNone/>
            </a:pPr>
            <a:endParaRPr lang="en-US" dirty="0">
              <a:solidFill>
                <a:srgbClr val="667788"/>
              </a:solidFill>
              <a:latin typeface="Helvetica Neue"/>
              <a:ea typeface="Helvetica Neue"/>
              <a:cs typeface="Helvetica Neue"/>
              <a:sym typeface="Helvetica Neue"/>
            </a:endParaRPr>
          </a:p>
        </p:txBody>
      </p:sp>
      <p:pic>
        <p:nvPicPr>
          <p:cNvPr id="16" name="Picture 15">
            <a:extLst>
              <a:ext uri="{FF2B5EF4-FFF2-40B4-BE49-F238E27FC236}">
                <a16:creationId xmlns:a16="http://schemas.microsoft.com/office/drawing/2014/main" id="{B8625A89-4AFD-EC4B-B898-708F021DA265}"/>
              </a:ext>
            </a:extLst>
          </p:cNvPr>
          <p:cNvPicPr>
            <a:picLocks noChangeAspect="1"/>
          </p:cNvPicPr>
          <p:nvPr/>
        </p:nvPicPr>
        <p:blipFill>
          <a:blip r:embed="rId3"/>
          <a:stretch>
            <a:fillRect/>
          </a:stretch>
        </p:blipFill>
        <p:spPr>
          <a:xfrm>
            <a:off x="557723" y="4429245"/>
            <a:ext cx="1384630" cy="494511"/>
          </a:xfrm>
          <a:prstGeom prst="rect">
            <a:avLst/>
          </a:prstGeom>
        </p:spPr>
      </p:pic>
      <p:pic>
        <p:nvPicPr>
          <p:cNvPr id="6" name="Picture 5">
            <a:extLst>
              <a:ext uri="{FF2B5EF4-FFF2-40B4-BE49-F238E27FC236}">
                <a16:creationId xmlns:a16="http://schemas.microsoft.com/office/drawing/2014/main" id="{51AA01E1-9B65-B042-876E-8A59F1ADBA9F}"/>
              </a:ext>
            </a:extLst>
          </p:cNvPr>
          <p:cNvPicPr>
            <a:picLocks noChangeAspect="1"/>
          </p:cNvPicPr>
          <p:nvPr/>
        </p:nvPicPr>
        <p:blipFill>
          <a:blip r:embed="rId4"/>
          <a:stretch>
            <a:fillRect/>
          </a:stretch>
        </p:blipFill>
        <p:spPr>
          <a:xfrm>
            <a:off x="5850731" y="0"/>
            <a:ext cx="3293269" cy="5143500"/>
          </a:xfrm>
          <a:prstGeom prst="rect">
            <a:avLst/>
          </a:prstGeom>
        </p:spPr>
      </p:pic>
      <p:sp>
        <p:nvSpPr>
          <p:cNvPr id="8" name="Title 1">
            <a:extLst>
              <a:ext uri="{FF2B5EF4-FFF2-40B4-BE49-F238E27FC236}">
                <a16:creationId xmlns:a16="http://schemas.microsoft.com/office/drawing/2014/main" id="{9925F663-1EBA-E046-974B-448533A79BD5}"/>
              </a:ext>
            </a:extLst>
          </p:cNvPr>
          <p:cNvSpPr txBox="1">
            <a:spLocks/>
          </p:cNvSpPr>
          <p:nvPr/>
        </p:nvSpPr>
        <p:spPr>
          <a:xfrm>
            <a:off x="473099" y="271776"/>
            <a:ext cx="4860901" cy="39692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The PayNearMe Value Proposition</a:t>
            </a:r>
          </a:p>
        </p:txBody>
      </p:sp>
    </p:spTree>
    <p:extLst>
      <p:ext uri="{BB962C8B-B14F-4D97-AF65-F5344CB8AC3E}">
        <p14:creationId xmlns:p14="http://schemas.microsoft.com/office/powerpoint/2010/main" val="1687844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D626DC-6AE9-AF40-903D-A5F84AF8B5CA}"/>
              </a:ext>
            </a:extLst>
          </p:cNvPr>
          <p:cNvSpPr/>
          <p:nvPr/>
        </p:nvSpPr>
        <p:spPr>
          <a:xfrm>
            <a:off x="7349576" y="237311"/>
            <a:ext cx="1656920" cy="546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EE134B-3AE4-2943-8867-7158B6454712}"/>
              </a:ext>
            </a:extLst>
          </p:cNvPr>
          <p:cNvSpPr/>
          <p:nvPr/>
        </p:nvSpPr>
        <p:spPr>
          <a:xfrm>
            <a:off x="4713292" y="1249013"/>
            <a:ext cx="4133198" cy="3254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a:lnSpc>
                <a:spcPct val="115000"/>
              </a:lnSpc>
              <a:spcBef>
                <a:spcPts val="600"/>
              </a:spcBef>
              <a:spcAft>
                <a:spcPts val="1200"/>
              </a:spcAft>
              <a:buClr>
                <a:schemeClr val="bg1"/>
              </a:buClr>
              <a:buSzPts val="1600"/>
            </a:pPr>
            <a:r>
              <a:rPr lang="en-US" sz="1400" dirty="0">
                <a:solidFill>
                  <a:schemeClr val="tx1">
                    <a:lumMod val="50000"/>
                    <a:lumOff val="50000"/>
                  </a:schemeClr>
                </a:solidFill>
                <a:latin typeface="Helvetica" panose="020B0604020202020204" pitchFamily="34" charset="0"/>
                <a:sym typeface="Helvetica Neue"/>
              </a:rPr>
              <a:t>Mobile friendly user experience</a:t>
            </a:r>
          </a:p>
          <a:p>
            <a:pPr>
              <a:lnSpc>
                <a:spcPct val="115000"/>
              </a:lnSpc>
              <a:spcBef>
                <a:spcPts val="600"/>
              </a:spcBef>
              <a:spcAft>
                <a:spcPts val="1200"/>
              </a:spcAft>
              <a:buClr>
                <a:schemeClr val="bg1"/>
              </a:buClr>
              <a:buSzPts val="1600"/>
            </a:pPr>
            <a:r>
              <a:rPr lang="en-US" sz="1400" dirty="0">
                <a:solidFill>
                  <a:schemeClr val="tx1">
                    <a:lumMod val="50000"/>
                    <a:lumOff val="50000"/>
                  </a:schemeClr>
                </a:solidFill>
                <a:latin typeface="Helvetica" panose="020B0604020202020204" pitchFamily="34" charset="0"/>
                <a:sym typeface="Helvetica Neue"/>
              </a:rPr>
              <a:t>Single solution for payments, reminders and mobile wallet</a:t>
            </a:r>
          </a:p>
          <a:p>
            <a:pPr>
              <a:lnSpc>
                <a:spcPct val="115000"/>
              </a:lnSpc>
              <a:spcBef>
                <a:spcPts val="600"/>
              </a:spcBef>
              <a:spcAft>
                <a:spcPts val="1200"/>
              </a:spcAft>
              <a:buClr>
                <a:schemeClr val="bg1"/>
              </a:buClr>
              <a:buSzPts val="1600"/>
            </a:pPr>
            <a:r>
              <a:rPr lang="en-US" sz="1400" dirty="0">
                <a:solidFill>
                  <a:schemeClr val="tx1">
                    <a:lumMod val="50000"/>
                    <a:lumOff val="50000"/>
                  </a:schemeClr>
                </a:solidFill>
                <a:latin typeface="Helvetica" panose="020B0604020202020204" pitchFamily="34" charset="0"/>
                <a:sym typeface="Helvetica Neue"/>
              </a:rPr>
              <a:t>Simple and convenient 3-step flow</a:t>
            </a:r>
          </a:p>
          <a:p>
            <a:pPr>
              <a:lnSpc>
                <a:spcPct val="115000"/>
              </a:lnSpc>
              <a:spcBef>
                <a:spcPts val="600"/>
              </a:spcBef>
              <a:spcAft>
                <a:spcPts val="1200"/>
              </a:spcAft>
              <a:buClr>
                <a:schemeClr val="bg1"/>
              </a:buClr>
              <a:buSzPts val="1600"/>
            </a:pPr>
            <a:r>
              <a:rPr lang="en-US" sz="1400" dirty="0">
                <a:solidFill>
                  <a:schemeClr val="tx1">
                    <a:lumMod val="50000"/>
                    <a:lumOff val="50000"/>
                  </a:schemeClr>
                </a:solidFill>
                <a:latin typeface="Helvetica" panose="020B0604020202020204" pitchFamily="34" charset="0"/>
                <a:sym typeface="Helvetica Neue"/>
              </a:rPr>
              <a:t>Multiple</a:t>
            </a:r>
            <a:r>
              <a:rPr lang="en-US" sz="1400" dirty="0">
                <a:solidFill>
                  <a:srgbClr val="667788"/>
                </a:solidFill>
                <a:latin typeface="Helvetica" panose="020B0604020202020204" pitchFamily="34" charset="0"/>
                <a:sym typeface="Helvetica Neue"/>
              </a:rPr>
              <a:t> payment options – debit card, credit card, ACH and </a:t>
            </a:r>
            <a:r>
              <a:rPr lang="en-US" sz="1400" dirty="0">
                <a:solidFill>
                  <a:schemeClr val="tx1">
                    <a:lumMod val="50000"/>
                    <a:lumOff val="50000"/>
                  </a:schemeClr>
                </a:solidFill>
                <a:latin typeface="Helvetica" panose="020B0604020202020204" pitchFamily="34" charset="0"/>
                <a:sym typeface="Helvetica Neue"/>
              </a:rPr>
              <a:t>cash in store – via mobile </a:t>
            </a:r>
            <a:r>
              <a:rPr lang="en-US" sz="1400" dirty="0">
                <a:solidFill>
                  <a:srgbClr val="667788"/>
                </a:solidFill>
                <a:latin typeface="Helvetica" panose="020B0604020202020204" pitchFamily="34" charset="0"/>
                <a:sym typeface="Helvetica Neue"/>
              </a:rPr>
              <a:t>or desktop</a:t>
            </a:r>
            <a:endParaRPr lang="en-US" sz="1400" dirty="0">
              <a:solidFill>
                <a:srgbClr val="667788"/>
              </a:solidFill>
              <a:latin typeface="Helvetica" panose="020B0604020202020204" pitchFamily="34" charset="0"/>
            </a:endParaRPr>
          </a:p>
          <a:p>
            <a:pPr lvl="0">
              <a:spcBef>
                <a:spcPts val="600"/>
              </a:spcBef>
              <a:spcAft>
                <a:spcPts val="1200"/>
              </a:spcAft>
              <a:buClr>
                <a:schemeClr val="bg1"/>
              </a:buClr>
            </a:pPr>
            <a:r>
              <a:rPr lang="en-US" sz="1400" dirty="0">
                <a:solidFill>
                  <a:srgbClr val="667788"/>
                </a:solidFill>
                <a:latin typeface="Helvetica" panose="020B0604020202020204" pitchFamily="34" charset="0"/>
              </a:rPr>
              <a:t>Configurable SMS, email and push notifications</a:t>
            </a:r>
          </a:p>
          <a:p>
            <a:pPr lvl="0">
              <a:spcBef>
                <a:spcPts val="600"/>
              </a:spcBef>
              <a:spcAft>
                <a:spcPts val="1200"/>
              </a:spcAft>
              <a:buClr>
                <a:schemeClr val="bg1"/>
              </a:buClr>
            </a:pPr>
            <a:r>
              <a:rPr lang="en-US" sz="1400" dirty="0">
                <a:solidFill>
                  <a:srgbClr val="667788"/>
                </a:solidFill>
                <a:latin typeface="Helvetica" panose="020B0604020202020204" pitchFamily="34" charset="0"/>
              </a:rPr>
              <a:t>Mobile wallet integration with  </a:t>
            </a:r>
          </a:p>
          <a:p>
            <a:pPr marL="0" lvl="1">
              <a:spcBef>
                <a:spcPts val="600"/>
              </a:spcBef>
              <a:spcAft>
                <a:spcPts val="1200"/>
              </a:spcAft>
              <a:buClr>
                <a:srgbClr val="009EDC"/>
              </a:buClr>
              <a:buSzPts val="1600"/>
            </a:pPr>
            <a:endParaRPr lang="en-US" sz="1400" dirty="0">
              <a:solidFill>
                <a:srgbClr val="667788"/>
              </a:solidFill>
              <a:latin typeface="Helvetica" panose="020B0604020202020204" pitchFamily="34" charset="0"/>
            </a:endParaRPr>
          </a:p>
          <a:p>
            <a:pPr marL="0" marR="0" lvl="1">
              <a:spcBef>
                <a:spcPts val="600"/>
              </a:spcBef>
              <a:spcAft>
                <a:spcPts val="1200"/>
              </a:spcAft>
              <a:buClr>
                <a:srgbClr val="009EDC"/>
              </a:buClr>
              <a:buSzPts val="1600"/>
            </a:pPr>
            <a:endParaRPr lang="en-US" sz="1400" dirty="0">
              <a:solidFill>
                <a:srgbClr val="667788"/>
              </a:solidFill>
              <a:latin typeface="Helvetica" panose="020B0604020202020204" pitchFamily="34" charset="0"/>
            </a:endParaRPr>
          </a:p>
          <a:p>
            <a:pPr lvl="0">
              <a:spcAft>
                <a:spcPts val="1800"/>
              </a:spcAft>
              <a:buClr>
                <a:schemeClr val="bg1"/>
              </a:buClr>
            </a:pPr>
            <a:endParaRPr lang="en-US" sz="1400" dirty="0">
              <a:solidFill>
                <a:srgbClr val="667788"/>
              </a:solidFill>
              <a:latin typeface="Helvetica" panose="020B0604020202020204" pitchFamily="34" charset="0"/>
            </a:endParaRPr>
          </a:p>
        </p:txBody>
      </p:sp>
      <p:sp>
        <p:nvSpPr>
          <p:cNvPr id="8" name="Shape 86">
            <a:extLst>
              <a:ext uri="{FF2B5EF4-FFF2-40B4-BE49-F238E27FC236}">
                <a16:creationId xmlns:a16="http://schemas.microsoft.com/office/drawing/2014/main" id="{0E2B2E38-E0D2-9744-B045-E30A14287A7E}"/>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31</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CBC75207-0B30-194F-AC6C-F5141F6C785C}"/>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pic>
        <p:nvPicPr>
          <p:cNvPr id="13" name="Picture 12">
            <a:extLst>
              <a:ext uri="{FF2B5EF4-FFF2-40B4-BE49-F238E27FC236}">
                <a16:creationId xmlns:a16="http://schemas.microsoft.com/office/drawing/2014/main" id="{A13FE26F-E241-6E4D-85D9-AA38178C7F11}"/>
              </a:ext>
            </a:extLst>
          </p:cNvPr>
          <p:cNvPicPr>
            <a:picLocks noChangeAspect="1"/>
          </p:cNvPicPr>
          <p:nvPr/>
        </p:nvPicPr>
        <p:blipFill>
          <a:blip r:embed="rId3"/>
          <a:stretch>
            <a:fillRect/>
          </a:stretch>
        </p:blipFill>
        <p:spPr>
          <a:xfrm>
            <a:off x="7546975" y="271776"/>
            <a:ext cx="1377950" cy="472440"/>
          </a:xfrm>
          <a:prstGeom prst="rect">
            <a:avLst/>
          </a:prstGeom>
        </p:spPr>
      </p:pic>
      <p:sp>
        <p:nvSpPr>
          <p:cNvPr id="19" name="Title 1">
            <a:extLst>
              <a:ext uri="{FF2B5EF4-FFF2-40B4-BE49-F238E27FC236}">
                <a16:creationId xmlns:a16="http://schemas.microsoft.com/office/drawing/2014/main" id="{CDFC00BB-D534-CB4C-BF28-57F1174AD8EE}"/>
              </a:ext>
            </a:extLst>
          </p:cNvPr>
          <p:cNvSpPr txBox="1">
            <a:spLocks/>
          </p:cNvSpPr>
          <p:nvPr/>
        </p:nvSpPr>
        <p:spPr>
          <a:xfrm>
            <a:off x="473099" y="271776"/>
            <a:ext cx="4743478" cy="39692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PayNearMe Feature Summary</a:t>
            </a:r>
          </a:p>
        </p:txBody>
      </p:sp>
      <p:pic>
        <p:nvPicPr>
          <p:cNvPr id="22" name="Picture 21">
            <a:extLst>
              <a:ext uri="{FF2B5EF4-FFF2-40B4-BE49-F238E27FC236}">
                <a16:creationId xmlns:a16="http://schemas.microsoft.com/office/drawing/2014/main" id="{B2201EB4-280F-9B40-B540-4C64D1239C16}"/>
              </a:ext>
            </a:extLst>
          </p:cNvPr>
          <p:cNvPicPr>
            <a:picLocks noChangeAspect="1"/>
          </p:cNvPicPr>
          <p:nvPr/>
        </p:nvPicPr>
        <p:blipFill>
          <a:blip r:embed="rId4"/>
          <a:stretch>
            <a:fillRect/>
          </a:stretch>
        </p:blipFill>
        <p:spPr>
          <a:xfrm>
            <a:off x="4458971" y="1346663"/>
            <a:ext cx="180909" cy="180909"/>
          </a:xfrm>
          <a:prstGeom prst="rect">
            <a:avLst/>
          </a:prstGeom>
        </p:spPr>
      </p:pic>
      <p:pic>
        <p:nvPicPr>
          <p:cNvPr id="23" name="Picture 22">
            <a:extLst>
              <a:ext uri="{FF2B5EF4-FFF2-40B4-BE49-F238E27FC236}">
                <a16:creationId xmlns:a16="http://schemas.microsoft.com/office/drawing/2014/main" id="{15700879-6888-5849-A396-D5516985C1D6}"/>
              </a:ext>
            </a:extLst>
          </p:cNvPr>
          <p:cNvPicPr>
            <a:picLocks noChangeAspect="1"/>
          </p:cNvPicPr>
          <p:nvPr/>
        </p:nvPicPr>
        <p:blipFill>
          <a:blip r:embed="rId4"/>
          <a:stretch>
            <a:fillRect/>
          </a:stretch>
        </p:blipFill>
        <p:spPr>
          <a:xfrm>
            <a:off x="4458971" y="1813945"/>
            <a:ext cx="180909" cy="180909"/>
          </a:xfrm>
          <a:prstGeom prst="rect">
            <a:avLst/>
          </a:prstGeom>
        </p:spPr>
      </p:pic>
      <p:pic>
        <p:nvPicPr>
          <p:cNvPr id="24" name="Picture 23">
            <a:extLst>
              <a:ext uri="{FF2B5EF4-FFF2-40B4-BE49-F238E27FC236}">
                <a16:creationId xmlns:a16="http://schemas.microsoft.com/office/drawing/2014/main" id="{F9195066-1E67-8D48-9482-2ED263070F90}"/>
              </a:ext>
            </a:extLst>
          </p:cNvPr>
          <p:cNvPicPr>
            <a:picLocks noChangeAspect="1"/>
          </p:cNvPicPr>
          <p:nvPr/>
        </p:nvPicPr>
        <p:blipFill>
          <a:blip r:embed="rId4"/>
          <a:stretch>
            <a:fillRect/>
          </a:stretch>
        </p:blipFill>
        <p:spPr>
          <a:xfrm>
            <a:off x="4458971" y="2482766"/>
            <a:ext cx="180909" cy="180909"/>
          </a:xfrm>
          <a:prstGeom prst="rect">
            <a:avLst/>
          </a:prstGeom>
        </p:spPr>
      </p:pic>
      <p:pic>
        <p:nvPicPr>
          <p:cNvPr id="15" name="Picture 14">
            <a:extLst>
              <a:ext uri="{FF2B5EF4-FFF2-40B4-BE49-F238E27FC236}">
                <a16:creationId xmlns:a16="http://schemas.microsoft.com/office/drawing/2014/main" id="{01543A53-373E-45B0-8C0D-20C4C29C79AE}"/>
              </a:ext>
            </a:extLst>
          </p:cNvPr>
          <p:cNvPicPr>
            <a:picLocks noChangeAspect="1"/>
          </p:cNvPicPr>
          <p:nvPr/>
        </p:nvPicPr>
        <p:blipFill>
          <a:blip r:embed="rId4"/>
          <a:stretch>
            <a:fillRect/>
          </a:stretch>
        </p:blipFill>
        <p:spPr>
          <a:xfrm>
            <a:off x="4465902" y="2999534"/>
            <a:ext cx="180909" cy="180909"/>
          </a:xfrm>
          <a:prstGeom prst="rect">
            <a:avLst/>
          </a:prstGeom>
        </p:spPr>
      </p:pic>
      <p:pic>
        <p:nvPicPr>
          <p:cNvPr id="6" name="Picture 5">
            <a:extLst>
              <a:ext uri="{FF2B5EF4-FFF2-40B4-BE49-F238E27FC236}">
                <a16:creationId xmlns:a16="http://schemas.microsoft.com/office/drawing/2014/main" id="{2C80E856-A598-496D-9528-F425B4597B64}"/>
              </a:ext>
            </a:extLst>
          </p:cNvPr>
          <p:cNvPicPr>
            <a:picLocks noChangeAspect="1"/>
          </p:cNvPicPr>
          <p:nvPr/>
        </p:nvPicPr>
        <p:blipFill>
          <a:blip r:embed="rId5"/>
          <a:stretch>
            <a:fillRect/>
          </a:stretch>
        </p:blipFill>
        <p:spPr>
          <a:xfrm>
            <a:off x="7238599" y="4043647"/>
            <a:ext cx="412698" cy="412698"/>
          </a:xfrm>
          <a:prstGeom prst="rect">
            <a:avLst/>
          </a:prstGeom>
        </p:spPr>
      </p:pic>
      <p:pic>
        <p:nvPicPr>
          <p:cNvPr id="11" name="Picture 10">
            <a:extLst>
              <a:ext uri="{FF2B5EF4-FFF2-40B4-BE49-F238E27FC236}">
                <a16:creationId xmlns:a16="http://schemas.microsoft.com/office/drawing/2014/main" id="{F9BD9988-47AC-4903-844A-1EA8AD3FF4C7}"/>
              </a:ext>
            </a:extLst>
          </p:cNvPr>
          <p:cNvPicPr>
            <a:picLocks noChangeAspect="1"/>
          </p:cNvPicPr>
          <p:nvPr/>
        </p:nvPicPr>
        <p:blipFill>
          <a:blip r:embed="rId6"/>
          <a:stretch>
            <a:fillRect/>
          </a:stretch>
        </p:blipFill>
        <p:spPr>
          <a:xfrm>
            <a:off x="7954205" y="3985403"/>
            <a:ext cx="518568" cy="518568"/>
          </a:xfrm>
          <a:prstGeom prst="rect">
            <a:avLst/>
          </a:prstGeom>
        </p:spPr>
      </p:pic>
      <p:pic>
        <p:nvPicPr>
          <p:cNvPr id="16" name="Picture 15">
            <a:extLst>
              <a:ext uri="{FF2B5EF4-FFF2-40B4-BE49-F238E27FC236}">
                <a16:creationId xmlns:a16="http://schemas.microsoft.com/office/drawing/2014/main" id="{E473BC3F-A6D2-4725-8E84-A368EEF7D763}"/>
              </a:ext>
            </a:extLst>
          </p:cNvPr>
          <p:cNvPicPr>
            <a:picLocks noChangeAspect="1"/>
          </p:cNvPicPr>
          <p:nvPr/>
        </p:nvPicPr>
        <p:blipFill>
          <a:blip r:embed="rId4"/>
          <a:stretch>
            <a:fillRect/>
          </a:stretch>
        </p:blipFill>
        <p:spPr>
          <a:xfrm>
            <a:off x="4452139" y="3687632"/>
            <a:ext cx="180909" cy="180909"/>
          </a:xfrm>
          <a:prstGeom prst="rect">
            <a:avLst/>
          </a:prstGeom>
        </p:spPr>
      </p:pic>
      <p:pic>
        <p:nvPicPr>
          <p:cNvPr id="17" name="Picture 16">
            <a:extLst>
              <a:ext uri="{FF2B5EF4-FFF2-40B4-BE49-F238E27FC236}">
                <a16:creationId xmlns:a16="http://schemas.microsoft.com/office/drawing/2014/main" id="{ADF39F12-25DB-4374-AE80-256E5B2E30FA}"/>
              </a:ext>
            </a:extLst>
          </p:cNvPr>
          <p:cNvPicPr>
            <a:picLocks noChangeAspect="1"/>
          </p:cNvPicPr>
          <p:nvPr/>
        </p:nvPicPr>
        <p:blipFill>
          <a:blip r:embed="rId4"/>
          <a:stretch>
            <a:fillRect/>
          </a:stretch>
        </p:blipFill>
        <p:spPr>
          <a:xfrm>
            <a:off x="4443910" y="4128665"/>
            <a:ext cx="180909" cy="180909"/>
          </a:xfrm>
          <a:prstGeom prst="rect">
            <a:avLst/>
          </a:prstGeom>
        </p:spPr>
      </p:pic>
      <p:pic>
        <p:nvPicPr>
          <p:cNvPr id="10" name="Picture 9">
            <a:extLst>
              <a:ext uri="{FF2B5EF4-FFF2-40B4-BE49-F238E27FC236}">
                <a16:creationId xmlns:a16="http://schemas.microsoft.com/office/drawing/2014/main" id="{0E057A4C-2548-47E4-9495-28567B1C71F2}"/>
              </a:ext>
            </a:extLst>
          </p:cNvPr>
          <p:cNvPicPr>
            <a:picLocks noChangeAspect="1"/>
          </p:cNvPicPr>
          <p:nvPr/>
        </p:nvPicPr>
        <p:blipFill>
          <a:blip r:embed="rId7"/>
          <a:stretch>
            <a:fillRect/>
          </a:stretch>
        </p:blipFill>
        <p:spPr>
          <a:xfrm>
            <a:off x="265581" y="871869"/>
            <a:ext cx="3957930" cy="4267888"/>
          </a:xfrm>
          <a:prstGeom prst="rect">
            <a:avLst/>
          </a:prstGeom>
        </p:spPr>
      </p:pic>
      <p:pic>
        <p:nvPicPr>
          <p:cNvPr id="18" name="Picture 17">
            <a:extLst>
              <a:ext uri="{FF2B5EF4-FFF2-40B4-BE49-F238E27FC236}">
                <a16:creationId xmlns:a16="http://schemas.microsoft.com/office/drawing/2014/main" id="{4CA54B28-3BCB-46E0-B082-45087E4C38AF}"/>
              </a:ext>
            </a:extLst>
          </p:cNvPr>
          <p:cNvPicPr>
            <a:picLocks noChangeAspect="1"/>
          </p:cNvPicPr>
          <p:nvPr/>
        </p:nvPicPr>
        <p:blipFill>
          <a:blip r:embed="rId8"/>
          <a:stretch>
            <a:fillRect/>
          </a:stretch>
        </p:blipFill>
        <p:spPr>
          <a:xfrm>
            <a:off x="7537541" y="271564"/>
            <a:ext cx="1384630" cy="494511"/>
          </a:xfrm>
          <a:prstGeom prst="rect">
            <a:avLst/>
          </a:prstGeom>
        </p:spPr>
      </p:pic>
    </p:spTree>
    <p:extLst>
      <p:ext uri="{BB962C8B-B14F-4D97-AF65-F5344CB8AC3E}">
        <p14:creationId xmlns:p14="http://schemas.microsoft.com/office/powerpoint/2010/main" val="619565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smtClean="0">
                <a:solidFill>
                  <a:schemeClr val="bg1"/>
                </a:solidFill>
                <a:latin typeface="Helvetica Neue"/>
                <a:ea typeface="Helvetica Neue"/>
                <a:cs typeface="Helvetica Neue"/>
                <a:sym typeface="Helvetica Neue"/>
              </a:rPr>
              <a:pPr marL="0" marR="0" lvl="0" indent="0" algn="r" rtl="0">
                <a:spcBef>
                  <a:spcPts val="0"/>
                </a:spcBef>
                <a:spcAft>
                  <a:spcPts val="0"/>
                </a:spcAft>
                <a:buNone/>
              </a:pPr>
              <a:t>32</a:t>
            </a:fld>
            <a:endParaRPr lang="en-US"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a:solidFill>
                  <a:schemeClr val="bg1"/>
                </a:solidFill>
                <a:latin typeface="Helvetica Neue"/>
                <a:ea typeface="Helvetica Neue"/>
                <a:cs typeface="Helvetica Neue"/>
                <a:sym typeface="Helvetica Neue"/>
              </a:rPr>
              <a:t>PAYNEARME </a:t>
            </a:r>
            <a:r>
              <a:rPr lang="en-US" sz="700">
                <a:solidFill>
                  <a:schemeClr val="bg1"/>
                </a:solidFill>
                <a:latin typeface="Helvetica Neue"/>
                <a:ea typeface="Helvetica Neue"/>
                <a:cs typeface="Helvetica Neue"/>
              </a:rPr>
              <a:t>UPDATE</a:t>
            </a:r>
            <a:endParaRPr lang="en-US" sz="700" dirty="0">
              <a:solidFill>
                <a:schemeClr val="bg1"/>
              </a:solidFill>
              <a:latin typeface="Helvetica Neue"/>
              <a:ea typeface="Helvetica Neue"/>
              <a:cs typeface="Helvetica Neue"/>
            </a:endParaRP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Polling </a:t>
            </a:r>
            <a:r>
              <a:rPr lang="en-US" sz="2000" b="1">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Question 4</a:t>
            </a:r>
            <a:endPar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3" name="Graphic 12" descr="Head with Gears">
            <a:extLst>
              <a:ext uri="{FF2B5EF4-FFF2-40B4-BE49-F238E27FC236}">
                <a16:creationId xmlns:a16="http://schemas.microsoft.com/office/drawing/2014/main" id="{7CB06F84-8E44-41B5-A2B5-06E44C517A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100" y="1443800"/>
            <a:ext cx="2201008" cy="2201008"/>
          </a:xfrm>
          <a:prstGeom prst="rect">
            <a:avLst/>
          </a:prstGeom>
          <a:effectLst/>
        </p:spPr>
      </p:pic>
      <p:sp>
        <p:nvSpPr>
          <p:cNvPr id="2" name="Rectangle 1">
            <a:extLst>
              <a:ext uri="{FF2B5EF4-FFF2-40B4-BE49-F238E27FC236}">
                <a16:creationId xmlns:a16="http://schemas.microsoft.com/office/drawing/2014/main" id="{B65C0E01-5AC1-4EA8-8150-27FFA5F25C2A}"/>
              </a:ext>
            </a:extLst>
          </p:cNvPr>
          <p:cNvSpPr/>
          <p:nvPr/>
        </p:nvSpPr>
        <p:spPr>
          <a:xfrm>
            <a:off x="3723698" y="1522875"/>
            <a:ext cx="3728662" cy="2024785"/>
          </a:xfrm>
          <a:prstGeom prst="rect">
            <a:avLst/>
          </a:prstGeom>
        </p:spPr>
        <p:txBody>
          <a:bodyPr wrap="square">
            <a:spAutoFit/>
          </a:bodyPr>
          <a:lstStyle/>
          <a:p>
            <a:pPr>
              <a:lnSpc>
                <a:spcPct val="114000"/>
              </a:lnSpc>
            </a:pPr>
            <a:r>
              <a:rPr lang="en-US" sz="1400" dirty="0">
                <a:latin typeface="Helvetica" panose="020B0604020202020204" pitchFamily="34" charset="0"/>
                <a:cs typeface="Helvetica" panose="020B0604020202020204" pitchFamily="34" charset="0"/>
              </a:rPr>
              <a:t>Are you ready to discuss how a complete mobile-first payment solution can transform your business?</a:t>
            </a:r>
          </a:p>
          <a:p>
            <a:pPr>
              <a:lnSpc>
                <a:spcPct val="114000"/>
              </a:lnSpc>
            </a:pPr>
            <a:endParaRPr lang="en-US" sz="1400" dirty="0">
              <a:latin typeface="Helvetica" panose="020B0604020202020204" pitchFamily="34" charset="0"/>
              <a:cs typeface="Helvetica" panose="020B0604020202020204" pitchFamily="34" charset="0"/>
            </a:endParaRPr>
          </a:p>
          <a:p>
            <a:pPr>
              <a:lnSpc>
                <a:spcPct val="134000"/>
              </a:lnSpc>
              <a:spcBef>
                <a:spcPts val="336"/>
              </a:spcBef>
              <a:buClr>
                <a:srgbClr val="00B0F0"/>
              </a:buClr>
              <a:buFont typeface="Wingdings" panose="05000000000000000000" pitchFamily="2" charset="2"/>
              <a:buChar char="q"/>
            </a:pPr>
            <a:r>
              <a:rPr lang="en-US" sz="1400" dirty="0">
                <a:latin typeface="Helvetica" panose="020B0604020202020204" pitchFamily="34" charset="0"/>
                <a:cs typeface="Helvetica" panose="020B0604020202020204" pitchFamily="34" charset="0"/>
              </a:rPr>
              <a:t> Immediately</a:t>
            </a:r>
          </a:p>
          <a:p>
            <a:pPr>
              <a:lnSpc>
                <a:spcPct val="134000"/>
              </a:lnSpc>
              <a:spcBef>
                <a:spcPts val="336"/>
              </a:spcBef>
              <a:buClr>
                <a:srgbClr val="00B0F0"/>
              </a:buClr>
              <a:buFont typeface="Wingdings" panose="05000000000000000000" pitchFamily="2" charset="2"/>
              <a:buChar char="q"/>
            </a:pPr>
            <a:r>
              <a:rPr lang="en-US" sz="1400" dirty="0">
                <a:latin typeface="Helvetica" panose="020B0604020202020204" pitchFamily="34" charset="0"/>
                <a:cs typeface="Helvetica" panose="020B0604020202020204" pitchFamily="34" charset="0"/>
              </a:rPr>
              <a:t> In 2 weeks</a:t>
            </a:r>
          </a:p>
          <a:p>
            <a:pPr>
              <a:lnSpc>
                <a:spcPct val="134000"/>
              </a:lnSpc>
              <a:spcBef>
                <a:spcPts val="336"/>
              </a:spcBef>
              <a:buClr>
                <a:srgbClr val="00B0F0"/>
              </a:buClr>
              <a:buFont typeface="Wingdings" panose="05000000000000000000" pitchFamily="2" charset="2"/>
              <a:buChar char="q"/>
            </a:pPr>
            <a:r>
              <a:rPr lang="en-US" sz="1400" dirty="0">
                <a:latin typeface="Helvetica" panose="020B0604020202020204" pitchFamily="34" charset="0"/>
                <a:cs typeface="Helvetica" panose="020B0604020202020204" pitchFamily="34" charset="0"/>
              </a:rPr>
              <a:t> In 6 months</a:t>
            </a:r>
          </a:p>
        </p:txBody>
      </p:sp>
    </p:spTree>
    <p:extLst>
      <p:ext uri="{BB962C8B-B14F-4D97-AF65-F5344CB8AC3E}">
        <p14:creationId xmlns:p14="http://schemas.microsoft.com/office/powerpoint/2010/main" val="37257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051BA2-997D-0845-8C34-75AC87E18D64}"/>
              </a:ext>
            </a:extLst>
          </p:cNvPr>
          <p:cNvPicPr>
            <a:picLocks noChangeAspect="1"/>
          </p:cNvPicPr>
          <p:nvPr/>
        </p:nvPicPr>
        <p:blipFill>
          <a:blip r:embed="rId3"/>
          <a:stretch>
            <a:fillRect/>
          </a:stretch>
        </p:blipFill>
        <p:spPr>
          <a:xfrm>
            <a:off x="0" y="2727405"/>
            <a:ext cx="4446610" cy="1385769"/>
          </a:xfrm>
          <a:prstGeom prst="rect">
            <a:avLst/>
          </a:prstGeom>
        </p:spPr>
      </p:pic>
      <p:pic>
        <p:nvPicPr>
          <p:cNvPr id="11" name="Picture 10">
            <a:extLst>
              <a:ext uri="{FF2B5EF4-FFF2-40B4-BE49-F238E27FC236}">
                <a16:creationId xmlns:a16="http://schemas.microsoft.com/office/drawing/2014/main" id="{2672C1E4-5E8A-4C43-8575-9A9E04E8FF4E}"/>
              </a:ext>
            </a:extLst>
          </p:cNvPr>
          <p:cNvPicPr>
            <a:picLocks noChangeAspect="1"/>
          </p:cNvPicPr>
          <p:nvPr/>
        </p:nvPicPr>
        <p:blipFill>
          <a:blip r:embed="rId4"/>
          <a:stretch>
            <a:fillRect/>
          </a:stretch>
        </p:blipFill>
        <p:spPr>
          <a:xfrm>
            <a:off x="5803088" y="931527"/>
            <a:ext cx="3340911" cy="1395839"/>
          </a:xfrm>
          <a:prstGeom prst="rect">
            <a:avLst/>
          </a:prstGeom>
        </p:spPr>
      </p:pic>
      <p:sp>
        <p:nvSpPr>
          <p:cNvPr id="10" name="Rectangle 9">
            <a:extLst>
              <a:ext uri="{FF2B5EF4-FFF2-40B4-BE49-F238E27FC236}">
                <a16:creationId xmlns:a16="http://schemas.microsoft.com/office/drawing/2014/main" id="{4EC63E3F-2C5D-5141-8934-F9A7C65CDBAC}"/>
              </a:ext>
            </a:extLst>
          </p:cNvPr>
          <p:cNvSpPr/>
          <p:nvPr/>
        </p:nvSpPr>
        <p:spPr>
          <a:xfrm>
            <a:off x="0" y="3156"/>
            <a:ext cx="9143999" cy="5143500"/>
          </a:xfrm>
          <a:prstGeom prst="rect">
            <a:avLst/>
          </a:prstGeom>
          <a:solidFill>
            <a:srgbClr val="009ED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algn="ctr"/>
            <a:endParaRPr lang="en-US" sz="1801">
              <a:solidFill>
                <a:schemeClr val="bg1"/>
              </a:solidFill>
            </a:endParaRPr>
          </a:p>
        </p:txBody>
      </p:sp>
      <p:sp>
        <p:nvSpPr>
          <p:cNvPr id="7" name="Shape 611">
            <a:extLst>
              <a:ext uri="{FF2B5EF4-FFF2-40B4-BE49-F238E27FC236}">
                <a16:creationId xmlns:a16="http://schemas.microsoft.com/office/drawing/2014/main" id="{3E15B012-4D9C-DB4C-BFF2-3891910B919D}"/>
              </a:ext>
            </a:extLst>
          </p:cNvPr>
          <p:cNvSpPr txBox="1"/>
          <p:nvPr/>
        </p:nvSpPr>
        <p:spPr>
          <a:xfrm>
            <a:off x="4770120" y="3669719"/>
            <a:ext cx="4077864" cy="1199461"/>
          </a:xfrm>
          <a:prstGeom prst="rect">
            <a:avLst/>
          </a:prstGeom>
          <a:noFill/>
          <a:ln>
            <a:noFill/>
          </a:ln>
        </p:spPr>
        <p:txBody>
          <a:bodyPr spcFirstLastPara="1" wrap="square" lIns="91425" tIns="45700" rIns="91425" bIns="45700" anchor="t" anchorCtr="0">
            <a:noAutofit/>
          </a:bodyPr>
          <a:lstStyle/>
          <a:p>
            <a:pPr lvl="0">
              <a:lnSpc>
                <a:spcPct val="110000"/>
              </a:lnSpc>
              <a:buClr>
                <a:srgbClr val="04A4CC"/>
              </a:buClr>
              <a:buSzPts val="1200"/>
            </a:pPr>
            <a:r>
              <a:rPr lang="en-US" sz="1600" b="1" cap="none" dirty="0">
                <a:solidFill>
                  <a:schemeClr val="bg1"/>
                </a:solidFill>
                <a:latin typeface="Helvetica" panose="020B0604020202020204" pitchFamily="34" charset="0"/>
                <a:ea typeface="Helvetica Neue"/>
                <a:cs typeface="Helvetica" panose="020B0604020202020204" pitchFamily="34" charset="0"/>
                <a:sym typeface="Helvetica Neue"/>
              </a:rPr>
              <a:t>QUESTIONS</a:t>
            </a:r>
            <a:r>
              <a:rPr lang="en-US" sz="1600" b="1" cap="none">
                <a:solidFill>
                  <a:schemeClr val="bg1"/>
                </a:solidFill>
                <a:latin typeface="Helvetica" panose="020B0604020202020204" pitchFamily="34" charset="0"/>
                <a:ea typeface="Helvetica Neue"/>
                <a:cs typeface="Helvetica" panose="020B0604020202020204" pitchFamily="34" charset="0"/>
                <a:sym typeface="Helvetica Neue"/>
              </a:rPr>
              <a:t>? CONTACT </a:t>
            </a:r>
            <a:r>
              <a:rPr lang="en-US" sz="1600" b="1" cap="none" dirty="0">
                <a:solidFill>
                  <a:schemeClr val="bg1"/>
                </a:solidFill>
                <a:latin typeface="Helvetica" panose="020B0604020202020204" pitchFamily="34" charset="0"/>
                <a:ea typeface="Helvetica Neue"/>
                <a:cs typeface="Helvetica" panose="020B0604020202020204" pitchFamily="34" charset="0"/>
                <a:sym typeface="Helvetica Neue"/>
              </a:rPr>
              <a:t>US TODAY!</a:t>
            </a:r>
          </a:p>
          <a:p>
            <a:pPr lvl="0">
              <a:lnSpc>
                <a:spcPct val="110000"/>
              </a:lnSpc>
              <a:buClr>
                <a:srgbClr val="04A4CC"/>
              </a:buClr>
              <a:buSzPts val="1200"/>
            </a:pPr>
            <a:endParaRPr lang="en-US" sz="1600" b="1" cap="none" dirty="0">
              <a:solidFill>
                <a:schemeClr val="bg1"/>
              </a:solidFill>
              <a:latin typeface="Helvetica" panose="020B0604020202020204" pitchFamily="34" charset="0"/>
              <a:ea typeface="Helvetica Neue"/>
              <a:cs typeface="Helvetica" panose="020B0604020202020204" pitchFamily="34" charset="0"/>
              <a:sym typeface="Helvetica Neue"/>
            </a:endParaRPr>
          </a:p>
          <a:p>
            <a:pPr lvl="0">
              <a:lnSpc>
                <a:spcPct val="110000"/>
              </a:lnSpc>
              <a:buClr>
                <a:srgbClr val="04A4CC"/>
              </a:buClr>
              <a:buSzPts val="1200"/>
            </a:pPr>
            <a:r>
              <a:rPr lang="en-US" sz="1400" b="1" cap="none" dirty="0">
                <a:solidFill>
                  <a:schemeClr val="bg1"/>
                </a:solidFill>
                <a:latin typeface="Helvetica" panose="020B0604020202020204" pitchFamily="34" charset="0"/>
                <a:ea typeface="Helvetica Neue"/>
                <a:cs typeface="Helvetica" panose="020B0604020202020204" pitchFamily="34" charset="0"/>
                <a:sym typeface="Helvetica Neue"/>
              </a:rPr>
              <a:t>Christian </a:t>
            </a:r>
            <a:r>
              <a:rPr lang="en-US" sz="1400" b="1" cap="none" dirty="0" err="1">
                <a:solidFill>
                  <a:schemeClr val="bg1"/>
                </a:solidFill>
                <a:latin typeface="Helvetica" panose="020B0604020202020204" pitchFamily="34" charset="0"/>
                <a:ea typeface="Helvetica Neue"/>
                <a:cs typeface="Helvetica" panose="020B0604020202020204" pitchFamily="34" charset="0"/>
                <a:sym typeface="Helvetica Neue"/>
              </a:rPr>
              <a:t>Solomine</a:t>
            </a:r>
            <a:r>
              <a:rPr lang="en-US" sz="1400" b="1" cap="none" dirty="0">
                <a:solidFill>
                  <a:schemeClr val="bg1"/>
                </a:solidFill>
                <a:latin typeface="Helvetica" panose="020B0604020202020204" pitchFamily="34" charset="0"/>
                <a:ea typeface="Helvetica Neue"/>
                <a:cs typeface="Helvetica" panose="020B0604020202020204" pitchFamily="34" charset="0"/>
                <a:sym typeface="Helvetica Neue"/>
              </a:rPr>
              <a:t> </a:t>
            </a:r>
            <a:r>
              <a:rPr lang="en-US" sz="1400" b="1" dirty="0">
                <a:solidFill>
                  <a:schemeClr val="bg1"/>
                </a:solidFill>
                <a:latin typeface="Helvetica" panose="020B0604020202020204" pitchFamily="34" charset="0"/>
                <a:ea typeface="Helvetica Neue"/>
                <a:cs typeface="Helvetica" panose="020B0604020202020204" pitchFamily="34" charset="0"/>
                <a:sym typeface="Helvetica Neue"/>
              </a:rPr>
              <a:t>| </a:t>
            </a:r>
            <a:r>
              <a:rPr lang="en-US" sz="1400" dirty="0">
                <a:solidFill>
                  <a:schemeClr val="bg1"/>
                </a:solidFill>
                <a:latin typeface="Helvetica" panose="020B0604020202020204" pitchFamily="34" charset="0"/>
                <a:ea typeface="Helvetica Neue"/>
                <a:cs typeface="Helvetica" panose="020B0604020202020204" pitchFamily="34" charset="0"/>
                <a:sym typeface="Helvetica Neue"/>
              </a:rPr>
              <a:t>VP</a:t>
            </a:r>
            <a:r>
              <a:rPr lang="en-US" sz="1400" b="1" dirty="0">
                <a:solidFill>
                  <a:schemeClr val="bg1"/>
                </a:solidFill>
                <a:latin typeface="Helvetica" panose="020B0604020202020204" pitchFamily="34" charset="0"/>
                <a:ea typeface="Helvetica Neue"/>
                <a:cs typeface="Helvetica" panose="020B0604020202020204" pitchFamily="34" charset="0"/>
                <a:sym typeface="Helvetica Neue"/>
              </a:rPr>
              <a:t> </a:t>
            </a:r>
            <a:r>
              <a:rPr lang="en-US" sz="1400" cap="none" dirty="0">
                <a:solidFill>
                  <a:schemeClr val="bg1"/>
                </a:solidFill>
                <a:latin typeface="Helvetica" panose="020B0604020202020204" pitchFamily="34" charset="0"/>
                <a:ea typeface="Helvetica Neue"/>
                <a:cs typeface="Helvetica" panose="020B0604020202020204" pitchFamily="34" charset="0"/>
                <a:sym typeface="Helvetica Neue"/>
              </a:rPr>
              <a:t>Sales christian@paynearme.com  </a:t>
            </a:r>
            <a:r>
              <a:rPr lang="en-US" sz="1400" dirty="0">
                <a:solidFill>
                  <a:schemeClr val="bg1"/>
                </a:solidFill>
                <a:latin typeface="Helvetica" panose="020B0604020202020204" pitchFamily="34" charset="0"/>
                <a:cs typeface="Helvetica" panose="020B0604020202020204" pitchFamily="34" charset="0"/>
              </a:rPr>
              <a:t>303.522.4430</a:t>
            </a:r>
            <a:endParaRPr sz="1400" dirty="0">
              <a:solidFill>
                <a:schemeClr val="bg1"/>
              </a:solidFill>
              <a:latin typeface="Helvetica" panose="020B0604020202020204" pitchFamily="34" charset="0"/>
              <a:cs typeface="Helvetica" panose="020B0604020202020204" pitchFamily="34" charset="0"/>
            </a:endParaRPr>
          </a:p>
        </p:txBody>
      </p:sp>
      <p:pic>
        <p:nvPicPr>
          <p:cNvPr id="12" name="Picture 11">
            <a:extLst>
              <a:ext uri="{FF2B5EF4-FFF2-40B4-BE49-F238E27FC236}">
                <a16:creationId xmlns:a16="http://schemas.microsoft.com/office/drawing/2014/main" id="{3E0404AE-5ACD-9C40-8499-D6199DE95B9D}"/>
              </a:ext>
            </a:extLst>
          </p:cNvPr>
          <p:cNvPicPr>
            <a:picLocks noChangeAspect="1"/>
          </p:cNvPicPr>
          <p:nvPr/>
        </p:nvPicPr>
        <p:blipFill>
          <a:blip r:embed="rId5"/>
          <a:stretch>
            <a:fillRect/>
          </a:stretch>
        </p:blipFill>
        <p:spPr>
          <a:xfrm>
            <a:off x="1095409" y="709582"/>
            <a:ext cx="2722966" cy="933588"/>
          </a:xfrm>
          <a:prstGeom prst="rect">
            <a:avLst/>
          </a:prstGeom>
        </p:spPr>
      </p:pic>
    </p:spTree>
    <p:extLst>
      <p:ext uri="{BB962C8B-B14F-4D97-AF65-F5344CB8AC3E}">
        <p14:creationId xmlns:p14="http://schemas.microsoft.com/office/powerpoint/2010/main" val="315017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smtClean="0">
                <a:solidFill>
                  <a:schemeClr val="bg1"/>
                </a:solidFill>
                <a:latin typeface="Helvetica Neue"/>
                <a:ea typeface="Helvetica Neue"/>
                <a:cs typeface="Helvetica Neue"/>
                <a:sym typeface="Helvetica Neue"/>
              </a:rPr>
              <a:pPr marL="0" marR="0" lvl="0" indent="0" algn="r" rtl="0">
                <a:spcBef>
                  <a:spcPts val="0"/>
                </a:spcBef>
                <a:spcAft>
                  <a:spcPts val="0"/>
                </a:spcAft>
                <a:buNone/>
              </a:pPr>
              <a:t>4</a:t>
            </a:fld>
            <a:endParaRPr lang="en-US"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a:solidFill>
                  <a:schemeClr val="bg1"/>
                </a:solidFill>
                <a:latin typeface="Helvetica Neue"/>
                <a:ea typeface="Helvetica Neue"/>
                <a:cs typeface="Helvetica Neue"/>
                <a:sym typeface="Helvetica Neue"/>
              </a:rPr>
              <a:t>PAYNEARME </a:t>
            </a:r>
            <a:r>
              <a:rPr lang="en-US" sz="700">
                <a:solidFill>
                  <a:schemeClr val="bg1"/>
                </a:solidFill>
                <a:latin typeface="Helvetica Neue"/>
                <a:ea typeface="Helvetica Neue"/>
                <a:cs typeface="Helvetica Neue"/>
              </a:rPr>
              <a:t>UPDATE</a:t>
            </a:r>
            <a:endParaRPr lang="en-US" sz="700" dirty="0">
              <a:solidFill>
                <a:schemeClr val="bg1"/>
              </a:solidFill>
              <a:latin typeface="Helvetica Neue"/>
              <a:ea typeface="Helvetica Neue"/>
              <a:cs typeface="Helvetica Neue"/>
            </a:endParaRP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State of Auto Finance Lending</a:t>
            </a:r>
          </a:p>
        </p:txBody>
      </p:sp>
      <p:sp>
        <p:nvSpPr>
          <p:cNvPr id="12" name="TextBox 11">
            <a:extLst>
              <a:ext uri="{FF2B5EF4-FFF2-40B4-BE49-F238E27FC236}">
                <a16:creationId xmlns:a16="http://schemas.microsoft.com/office/drawing/2014/main" id="{5B99D794-A6B1-CC44-B4F0-ADC4A92A47BF}"/>
              </a:ext>
            </a:extLst>
          </p:cNvPr>
          <p:cNvSpPr txBox="1"/>
          <p:nvPr/>
        </p:nvSpPr>
        <p:spPr>
          <a:xfrm>
            <a:off x="464696" y="1078328"/>
            <a:ext cx="4031104" cy="3058017"/>
          </a:xfrm>
          <a:prstGeom prst="rect">
            <a:avLst/>
          </a:prstGeom>
          <a:noFill/>
        </p:spPr>
        <p:txBody>
          <a:bodyPr wrap="square" rtlCol="0">
            <a:spAutoFit/>
          </a:bodyPr>
          <a:lstStyle/>
          <a:p>
            <a:pPr marL="342900" indent="-342900">
              <a:lnSpc>
                <a:spcPct val="90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Owners are keeping their cars longer</a:t>
            </a:r>
          </a:p>
          <a:p>
            <a:pPr marL="342900" indent="-342900">
              <a:lnSpc>
                <a:spcPct val="114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Used car inventory is high which reduces demand for new cars</a:t>
            </a:r>
          </a:p>
          <a:p>
            <a:pPr marL="342900" indent="-342900">
              <a:lnSpc>
                <a:spcPct val="90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City-dwellers often prefer car-sharing or Uber/Lyft to owning cars outright</a:t>
            </a:r>
          </a:p>
          <a:p>
            <a:pPr marL="342900" indent="-342900">
              <a:lnSpc>
                <a:spcPct val="90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Rising interest rates make consumers wary of taking on new debt</a:t>
            </a:r>
          </a:p>
          <a:p>
            <a:pPr marL="342900" indent="-342900">
              <a:lnSpc>
                <a:spcPct val="90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Declining sales means fewer auto loans, greater competition among lenders, and the need to optimize loan portfolio profitability</a:t>
            </a:r>
          </a:p>
        </p:txBody>
      </p:sp>
      <p:pic>
        <p:nvPicPr>
          <p:cNvPr id="3" name="Picture 2">
            <a:extLst>
              <a:ext uri="{FF2B5EF4-FFF2-40B4-BE49-F238E27FC236}">
                <a16:creationId xmlns:a16="http://schemas.microsoft.com/office/drawing/2014/main" id="{A39EAE36-9672-418C-B3A7-C0B868A4A55C}"/>
              </a:ext>
            </a:extLst>
          </p:cNvPr>
          <p:cNvPicPr>
            <a:picLocks noChangeAspect="1"/>
          </p:cNvPicPr>
          <p:nvPr/>
        </p:nvPicPr>
        <p:blipFill>
          <a:blip r:embed="rId2"/>
          <a:stretch>
            <a:fillRect/>
          </a:stretch>
        </p:blipFill>
        <p:spPr>
          <a:xfrm>
            <a:off x="4402665" y="1516380"/>
            <a:ext cx="4741335" cy="2346960"/>
          </a:xfrm>
          <a:prstGeom prst="rect">
            <a:avLst/>
          </a:prstGeom>
        </p:spPr>
      </p:pic>
    </p:spTree>
    <p:extLst>
      <p:ext uri="{BB962C8B-B14F-4D97-AF65-F5344CB8AC3E}">
        <p14:creationId xmlns:p14="http://schemas.microsoft.com/office/powerpoint/2010/main" val="250055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smtClean="0">
                <a:solidFill>
                  <a:schemeClr val="bg1"/>
                </a:solidFill>
                <a:latin typeface="Helvetica Neue"/>
                <a:ea typeface="Helvetica Neue"/>
                <a:cs typeface="Helvetica Neue"/>
                <a:sym typeface="Helvetica Neue"/>
              </a:rPr>
              <a:pPr marL="0" marR="0" lvl="0" indent="0" algn="r" rtl="0">
                <a:spcBef>
                  <a:spcPts val="0"/>
                </a:spcBef>
                <a:spcAft>
                  <a:spcPts val="0"/>
                </a:spcAft>
                <a:buNone/>
              </a:pPr>
              <a:t>5</a:t>
            </a:fld>
            <a:endParaRPr lang="en-US"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a:solidFill>
                  <a:schemeClr val="bg1"/>
                </a:solidFill>
                <a:latin typeface="Helvetica Neue"/>
                <a:ea typeface="Helvetica Neue"/>
                <a:cs typeface="Helvetica Neue"/>
                <a:sym typeface="Helvetica Neue"/>
              </a:rPr>
              <a:t>PAYNEARME </a:t>
            </a:r>
            <a:r>
              <a:rPr lang="en-US" sz="700">
                <a:solidFill>
                  <a:schemeClr val="bg1"/>
                </a:solidFill>
                <a:latin typeface="Helvetica Neue"/>
                <a:ea typeface="Helvetica Neue"/>
                <a:cs typeface="Helvetica Neue"/>
              </a:rPr>
              <a:t>UPDATE</a:t>
            </a:r>
            <a:endParaRPr lang="en-US" sz="700" dirty="0">
              <a:solidFill>
                <a:schemeClr val="bg1"/>
              </a:solidFill>
              <a:latin typeface="Helvetica Neue"/>
              <a:ea typeface="Helvetica Neue"/>
              <a:cs typeface="Helvetica Neue"/>
            </a:endParaRP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State of Auto Finance Lending – Q1 2018</a:t>
            </a:r>
          </a:p>
        </p:txBody>
      </p:sp>
      <p:sp>
        <p:nvSpPr>
          <p:cNvPr id="12" name="TextBox 11">
            <a:extLst>
              <a:ext uri="{FF2B5EF4-FFF2-40B4-BE49-F238E27FC236}">
                <a16:creationId xmlns:a16="http://schemas.microsoft.com/office/drawing/2014/main" id="{5B99D794-A6B1-CC44-B4F0-ADC4A92A47BF}"/>
              </a:ext>
            </a:extLst>
          </p:cNvPr>
          <p:cNvSpPr txBox="1"/>
          <p:nvPr/>
        </p:nvSpPr>
        <p:spPr>
          <a:xfrm>
            <a:off x="464696" y="988524"/>
            <a:ext cx="4514304" cy="3998018"/>
          </a:xfrm>
          <a:prstGeom prst="rect">
            <a:avLst/>
          </a:prstGeom>
          <a:noFill/>
        </p:spPr>
        <p:txBody>
          <a:bodyPr wrap="square" rtlCol="0">
            <a:spAutoFit/>
          </a:bodyPr>
          <a:lstStyle/>
          <a:p>
            <a:pPr marL="342900" indent="-342900">
              <a:lnSpc>
                <a:spcPct val="90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Loan balances reach another record high-yet experience slowing growth</a:t>
            </a:r>
          </a:p>
          <a:p>
            <a:pPr marL="342900" indent="-342900">
              <a:lnSpc>
                <a:spcPct val="90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30 day delinquency rates are beginning to improve</a:t>
            </a:r>
          </a:p>
          <a:p>
            <a:pPr marL="342900" indent="-342900">
              <a:lnSpc>
                <a:spcPct val="90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Percentage of subprime loans falls below 19% of loan balances </a:t>
            </a:r>
          </a:p>
          <a:p>
            <a:pPr marL="342900" indent="-342900">
              <a:lnSpc>
                <a:spcPct val="90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Longer term loans continue to dominate the market (60-66 months)</a:t>
            </a:r>
          </a:p>
          <a:p>
            <a:pPr marL="342900" indent="-342900">
              <a:lnSpc>
                <a:spcPct val="90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85% of consumers with new vehicles vs. 54% of consumers with used vehicles are financing</a:t>
            </a:r>
          </a:p>
          <a:p>
            <a:pPr marL="342900" indent="-342900">
              <a:lnSpc>
                <a:spcPct val="90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Leasing remains very prime while more consumers shift into the loan space</a:t>
            </a:r>
          </a:p>
          <a:p>
            <a:pPr marL="342900" indent="-342900">
              <a:lnSpc>
                <a:spcPct val="90000"/>
              </a:lnSpc>
              <a:spcBef>
                <a:spcPts val="600"/>
              </a:spcBef>
              <a:spcAft>
                <a:spcPts val="1200"/>
              </a:spcAft>
              <a:buClr>
                <a:srgbClr val="04A4CC"/>
              </a:buClr>
              <a:buSzPct val="80000"/>
              <a:buFont typeface="Wingdings" panose="05000000000000000000" pitchFamily="2" charset="2"/>
              <a:buChar char="§"/>
            </a:pPr>
            <a:r>
              <a:rPr lang="en-US" sz="1400" dirty="0">
                <a:solidFill>
                  <a:schemeClr val="tx1">
                    <a:lumMod val="65000"/>
                    <a:lumOff val="35000"/>
                  </a:schemeClr>
                </a:solidFill>
                <a:latin typeface="Helvetica" panose="020B0604020202020204" pitchFamily="34" charset="0"/>
                <a:cs typeface="Helvetica" panose="020B0604020202020204" pitchFamily="34" charset="0"/>
              </a:rPr>
              <a:t>Record highs for average new and used loan amounts</a:t>
            </a:r>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A39EAE36-9672-418C-B3A7-C0B868A4A55C}"/>
              </a:ext>
            </a:extLst>
          </p:cNvPr>
          <p:cNvPicPr>
            <a:picLocks noChangeAspect="1"/>
          </p:cNvPicPr>
          <p:nvPr/>
        </p:nvPicPr>
        <p:blipFill>
          <a:blip r:embed="rId3"/>
          <a:stretch>
            <a:fillRect/>
          </a:stretch>
        </p:blipFill>
        <p:spPr>
          <a:xfrm>
            <a:off x="5065641" y="1045129"/>
            <a:ext cx="4078359" cy="2018787"/>
          </a:xfrm>
          <a:prstGeom prst="rect">
            <a:avLst/>
          </a:prstGeom>
        </p:spPr>
      </p:pic>
      <p:pic>
        <p:nvPicPr>
          <p:cNvPr id="4" name="Picture 3">
            <a:extLst>
              <a:ext uri="{FF2B5EF4-FFF2-40B4-BE49-F238E27FC236}">
                <a16:creationId xmlns:a16="http://schemas.microsoft.com/office/drawing/2014/main" id="{E2A3E62B-0631-47DD-A183-C2DB2BBBFBEA}"/>
              </a:ext>
            </a:extLst>
          </p:cNvPr>
          <p:cNvPicPr>
            <a:picLocks noChangeAspect="1"/>
          </p:cNvPicPr>
          <p:nvPr/>
        </p:nvPicPr>
        <p:blipFill>
          <a:blip r:embed="rId4"/>
          <a:stretch>
            <a:fillRect/>
          </a:stretch>
        </p:blipFill>
        <p:spPr>
          <a:xfrm>
            <a:off x="5787426" y="2852943"/>
            <a:ext cx="2523817" cy="1997761"/>
          </a:xfrm>
          <a:prstGeom prst="rect">
            <a:avLst/>
          </a:prstGeom>
        </p:spPr>
      </p:pic>
      <p:sp>
        <p:nvSpPr>
          <p:cNvPr id="7" name="TextBox 6">
            <a:extLst>
              <a:ext uri="{FF2B5EF4-FFF2-40B4-BE49-F238E27FC236}">
                <a16:creationId xmlns:a16="http://schemas.microsoft.com/office/drawing/2014/main" id="{3DD5321B-F409-4BDE-8C8B-18D9CC5F6C58}"/>
              </a:ext>
            </a:extLst>
          </p:cNvPr>
          <p:cNvSpPr txBox="1"/>
          <p:nvPr/>
        </p:nvSpPr>
        <p:spPr>
          <a:xfrm>
            <a:off x="5388427" y="4849585"/>
            <a:ext cx="3731243" cy="261610"/>
          </a:xfrm>
          <a:prstGeom prst="rect">
            <a:avLst/>
          </a:prstGeom>
          <a:noFill/>
        </p:spPr>
        <p:txBody>
          <a:bodyPr wrap="square" rtlCol="0">
            <a:spAutoFit/>
          </a:bodyPr>
          <a:lstStyle/>
          <a:p>
            <a:r>
              <a:rPr lang="en-US" sz="1100" dirty="0"/>
              <a:t>       </a:t>
            </a:r>
            <a:r>
              <a:rPr lang="en-US" sz="1100" dirty="0">
                <a:solidFill>
                  <a:schemeClr val="tx1">
                    <a:lumMod val="65000"/>
                    <a:lumOff val="35000"/>
                  </a:schemeClr>
                </a:solidFill>
              </a:rPr>
              <a:t>State of the Automotive Finance Market </a:t>
            </a:r>
            <a:r>
              <a:rPr lang="en-US" sz="1100" dirty="0">
                <a:hlinkClick r:id="rId5"/>
              </a:rPr>
              <a:t>Experian</a:t>
            </a:r>
            <a:endParaRPr lang="en-US" sz="1100" dirty="0"/>
          </a:p>
        </p:txBody>
      </p:sp>
    </p:spTree>
    <p:extLst>
      <p:ext uri="{BB962C8B-B14F-4D97-AF65-F5344CB8AC3E}">
        <p14:creationId xmlns:p14="http://schemas.microsoft.com/office/powerpoint/2010/main" val="1496438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6</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Customers are Asking</a:t>
            </a:r>
          </a:p>
        </p:txBody>
      </p:sp>
      <p:sp>
        <p:nvSpPr>
          <p:cNvPr id="12" name="TextBox 11">
            <a:extLst>
              <a:ext uri="{FF2B5EF4-FFF2-40B4-BE49-F238E27FC236}">
                <a16:creationId xmlns:a16="http://schemas.microsoft.com/office/drawing/2014/main" id="{5B99D794-A6B1-CC44-B4F0-ADC4A92A47BF}"/>
              </a:ext>
            </a:extLst>
          </p:cNvPr>
          <p:cNvSpPr txBox="1"/>
          <p:nvPr/>
        </p:nvSpPr>
        <p:spPr>
          <a:xfrm>
            <a:off x="510417" y="1108808"/>
            <a:ext cx="3322443" cy="3123932"/>
          </a:xfrm>
          <a:prstGeom prst="rect">
            <a:avLst/>
          </a:prstGeom>
          <a:noFill/>
        </p:spPr>
        <p:txBody>
          <a:bodyPr wrap="square" rtlCol="0">
            <a:spAutoFit/>
          </a:bodyPr>
          <a:lstStyle/>
          <a:p>
            <a:pPr>
              <a:lnSpc>
                <a:spcPct val="150000"/>
              </a:lnSpc>
            </a:pPr>
            <a:r>
              <a:rPr lang="en-US" sz="1400" b="1" dirty="0">
                <a:solidFill>
                  <a:schemeClr val="tx1">
                    <a:lumMod val="65000"/>
                    <a:lumOff val="35000"/>
                  </a:schemeClr>
                </a:solidFill>
                <a:latin typeface="Helvetica" panose="020B0604020202020204" pitchFamily="34" charset="0"/>
                <a:cs typeface="Helvetica" panose="020B0604020202020204" pitchFamily="34" charset="0"/>
              </a:rPr>
              <a:t>“Why is the auto loan process so complex, and why does it take so long to reach a credit decision?” Customers want simpler loan applications—and faster decisions about those loans and faster and easier ways to pay.</a:t>
            </a:r>
            <a:r>
              <a:rPr lang="en-US" sz="1400" dirty="0">
                <a:latin typeface="Helvetica" panose="020B0604020202020204" pitchFamily="34" charset="0"/>
                <a:cs typeface="Helvetica" panose="020B0604020202020204" pitchFamily="34" charset="0"/>
              </a:rPr>
              <a:t>    </a:t>
            </a:r>
          </a:p>
          <a:p>
            <a:pPr>
              <a:lnSpc>
                <a:spcPct val="200000"/>
              </a:lnSpc>
            </a:pPr>
            <a:r>
              <a:rPr lang="en-US" sz="1400" dirty="0">
                <a:latin typeface="Helvetica" panose="020B0604020202020204" pitchFamily="34" charset="0"/>
                <a:cs typeface="Helvetica" panose="020B0604020202020204" pitchFamily="34" charset="0"/>
              </a:rPr>
              <a:t>          </a:t>
            </a:r>
            <a:endParaRPr lang="en-US" sz="2800" dirty="0">
              <a:latin typeface="Helvetica" panose="020B0604020202020204" pitchFamily="34" charset="0"/>
              <a:cs typeface="Helvetica" panose="020B0604020202020204" pitchFamily="34" charset="0"/>
            </a:endParaRPr>
          </a:p>
          <a:p>
            <a:r>
              <a:rPr lang="en-US" sz="1100" dirty="0">
                <a:latin typeface="Helvetica" panose="020B0604020202020204" pitchFamily="34" charset="0"/>
                <a:cs typeface="Helvetica" panose="020B0604020202020204" pitchFamily="34" charset="0"/>
              </a:rPr>
              <a:t>Source: </a:t>
            </a:r>
            <a:r>
              <a:rPr lang="en-US" sz="1100" dirty="0">
                <a:latin typeface="Helvetica" panose="020B0604020202020204" pitchFamily="34" charset="0"/>
                <a:cs typeface="Helvetica" panose="020B0604020202020204" pitchFamily="34" charset="0"/>
                <a:hlinkClick r:id="rId3"/>
              </a:rPr>
              <a:t>Auto Finance </a:t>
            </a:r>
            <a:r>
              <a:rPr lang="en-US" sz="1100" dirty="0">
                <a:latin typeface="Helvetica" panose="020B0604020202020204" pitchFamily="34" charset="0"/>
                <a:cs typeface="Helvetica" panose="020B0604020202020204" pitchFamily="34" charset="0"/>
              </a:rPr>
              <a:t>Industry Trends that will disrupt lending in 2019</a:t>
            </a:r>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C5C88117-0A0E-4551-9EBC-01E597FCC997}"/>
              </a:ext>
            </a:extLst>
          </p:cNvPr>
          <p:cNvPicPr>
            <a:picLocks noChangeAspect="1"/>
          </p:cNvPicPr>
          <p:nvPr/>
        </p:nvPicPr>
        <p:blipFill>
          <a:blip r:embed="rId4"/>
          <a:stretch>
            <a:fillRect/>
          </a:stretch>
        </p:blipFill>
        <p:spPr>
          <a:xfrm>
            <a:off x="4000501" y="996180"/>
            <a:ext cx="5143500" cy="3297891"/>
          </a:xfrm>
          <a:prstGeom prst="rect">
            <a:avLst/>
          </a:prstGeom>
        </p:spPr>
      </p:pic>
    </p:spTree>
    <p:extLst>
      <p:ext uri="{BB962C8B-B14F-4D97-AF65-F5344CB8AC3E}">
        <p14:creationId xmlns:p14="http://schemas.microsoft.com/office/powerpoint/2010/main" val="3456431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7</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Top 5 Trends for Auto Lenders </a:t>
            </a:r>
          </a:p>
        </p:txBody>
      </p:sp>
      <p:grpSp>
        <p:nvGrpSpPr>
          <p:cNvPr id="18" name="Group 17">
            <a:extLst>
              <a:ext uri="{FF2B5EF4-FFF2-40B4-BE49-F238E27FC236}">
                <a16:creationId xmlns:a16="http://schemas.microsoft.com/office/drawing/2014/main" id="{FFCAA133-FBCC-4C41-84D2-8DB60A10F641}"/>
              </a:ext>
            </a:extLst>
          </p:cNvPr>
          <p:cNvGrpSpPr/>
          <p:nvPr/>
        </p:nvGrpSpPr>
        <p:grpSpPr>
          <a:xfrm>
            <a:off x="666530" y="758820"/>
            <a:ext cx="1536192" cy="1371600"/>
            <a:chOff x="101731" y="1041"/>
            <a:chExt cx="1536192" cy="1371600"/>
          </a:xfrm>
          <a:solidFill>
            <a:schemeClr val="tx2">
              <a:lumMod val="60000"/>
              <a:lumOff val="40000"/>
              <a:alpha val="70000"/>
            </a:schemeClr>
          </a:solidFill>
        </p:grpSpPr>
        <p:sp>
          <p:nvSpPr>
            <p:cNvPr id="31" name="Rectangle 30">
              <a:extLst>
                <a:ext uri="{FF2B5EF4-FFF2-40B4-BE49-F238E27FC236}">
                  <a16:creationId xmlns:a16="http://schemas.microsoft.com/office/drawing/2014/main" id="{9AD22484-7153-46C5-AFFF-E66EE8913AC8}"/>
                </a:ext>
              </a:extLst>
            </p:cNvPr>
            <p:cNvSpPr/>
            <p:nvPr/>
          </p:nvSpPr>
          <p:spPr>
            <a:xfrm>
              <a:off x="101732" y="1042"/>
              <a:ext cx="1400223" cy="1055481"/>
            </a:xfrm>
            <a:prstGeom prst="rect">
              <a:avLst/>
            </a:prstGeom>
            <a:grp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90D47EA1-920E-4B18-BF92-94CB6F27D892}"/>
                </a:ext>
              </a:extLst>
            </p:cNvPr>
            <p:cNvSpPr txBox="1"/>
            <p:nvPr/>
          </p:nvSpPr>
          <p:spPr>
            <a:xfrm>
              <a:off x="101731" y="1041"/>
              <a:ext cx="1536192" cy="1371600"/>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US" sz="2000" b="1" kern="1200" dirty="0"/>
                <a:t>1.</a:t>
              </a:r>
              <a:r>
                <a:rPr lang="en-US" sz="2000" kern="1200" dirty="0"/>
                <a:t>  </a:t>
              </a:r>
            </a:p>
            <a:p>
              <a:pPr marL="0" lvl="0" indent="0" algn="ctr" defTabSz="889000">
                <a:lnSpc>
                  <a:spcPct val="90000"/>
                </a:lnSpc>
                <a:spcBef>
                  <a:spcPct val="0"/>
                </a:spcBef>
                <a:spcAft>
                  <a:spcPts val="0"/>
                </a:spcAft>
                <a:buNone/>
              </a:pPr>
              <a:r>
                <a:rPr lang="en-US" sz="1300" kern="1200" dirty="0">
                  <a:latin typeface="Helvetica" panose="020B0604020202020204" pitchFamily="34" charset="0"/>
                  <a:cs typeface="Helvetica" panose="020B0604020202020204" pitchFamily="34" charset="0"/>
                </a:rPr>
                <a:t>Cloud-based lending platforms </a:t>
              </a:r>
            </a:p>
          </p:txBody>
        </p:sp>
      </p:grpSp>
      <p:sp>
        <p:nvSpPr>
          <p:cNvPr id="30" name="TextBox 29">
            <a:extLst>
              <a:ext uri="{FF2B5EF4-FFF2-40B4-BE49-F238E27FC236}">
                <a16:creationId xmlns:a16="http://schemas.microsoft.com/office/drawing/2014/main" id="{15DC9F20-572D-4113-A14F-BA86D34E7641}"/>
              </a:ext>
            </a:extLst>
          </p:cNvPr>
          <p:cNvSpPr txBox="1"/>
          <p:nvPr/>
        </p:nvSpPr>
        <p:spPr>
          <a:xfrm>
            <a:off x="2311528" y="760982"/>
            <a:ext cx="1536192" cy="1371600"/>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US" sz="2000" b="1" kern="1200" dirty="0"/>
              <a:t>2.</a:t>
            </a:r>
            <a:r>
              <a:rPr lang="en-US" sz="2000" kern="1200" dirty="0"/>
              <a:t> </a:t>
            </a:r>
          </a:p>
          <a:p>
            <a:pPr marL="0" lvl="0" indent="0" algn="ctr" defTabSz="889000">
              <a:lnSpc>
                <a:spcPct val="90000"/>
              </a:lnSpc>
              <a:spcBef>
                <a:spcPct val="0"/>
              </a:spcBef>
              <a:spcAft>
                <a:spcPts val="0"/>
              </a:spcAft>
              <a:buNone/>
            </a:pPr>
            <a:r>
              <a:rPr lang="en-US" sz="1300" kern="1200" dirty="0">
                <a:latin typeface="Helvetica" panose="020B0604020202020204" pitchFamily="34" charset="0"/>
                <a:cs typeface="Helvetica" panose="020B0604020202020204" pitchFamily="34" charset="0"/>
              </a:rPr>
              <a:t>Use predictive analytics</a:t>
            </a:r>
          </a:p>
        </p:txBody>
      </p:sp>
      <p:sp>
        <p:nvSpPr>
          <p:cNvPr id="28" name="TextBox 27">
            <a:extLst>
              <a:ext uri="{FF2B5EF4-FFF2-40B4-BE49-F238E27FC236}">
                <a16:creationId xmlns:a16="http://schemas.microsoft.com/office/drawing/2014/main" id="{4433CD59-DCF9-4110-9166-29481A2EB738}"/>
              </a:ext>
            </a:extLst>
          </p:cNvPr>
          <p:cNvSpPr txBox="1"/>
          <p:nvPr/>
        </p:nvSpPr>
        <p:spPr>
          <a:xfrm>
            <a:off x="673695" y="2226193"/>
            <a:ext cx="1537941" cy="1411222"/>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ts val="0"/>
              </a:spcAft>
              <a:buNone/>
            </a:pPr>
            <a:endParaRPr lang="en-US" sz="2000" b="1" kern="1200" dirty="0"/>
          </a:p>
          <a:p>
            <a:pPr marL="0" lvl="0" indent="0" algn="ctr" defTabSz="444500">
              <a:lnSpc>
                <a:spcPct val="90000"/>
              </a:lnSpc>
              <a:spcBef>
                <a:spcPct val="0"/>
              </a:spcBef>
              <a:spcAft>
                <a:spcPts val="0"/>
              </a:spcAft>
              <a:buNone/>
            </a:pPr>
            <a:r>
              <a:rPr lang="en-US" sz="2000" b="1" dirty="0"/>
              <a:t>3.</a:t>
            </a:r>
            <a:endParaRPr lang="en-US" sz="2000" b="1" kern="1200" dirty="0"/>
          </a:p>
          <a:p>
            <a:pPr marL="0" lvl="0" indent="0" algn="ctr" defTabSz="444500">
              <a:lnSpc>
                <a:spcPct val="90000"/>
              </a:lnSpc>
              <a:spcBef>
                <a:spcPct val="0"/>
              </a:spcBef>
              <a:spcAft>
                <a:spcPts val="0"/>
              </a:spcAft>
              <a:buNone/>
            </a:pPr>
            <a:r>
              <a:rPr lang="en-US" sz="1300" kern="1200" dirty="0">
                <a:latin typeface="Helvetica" panose="020B0604020202020204" pitchFamily="34" charset="0"/>
                <a:cs typeface="Helvetica" panose="020B0604020202020204" pitchFamily="34" charset="0"/>
              </a:rPr>
              <a:t>Provide a richer user experience with expanded payment options</a:t>
            </a:r>
            <a:endParaRPr lang="en-US" sz="1400" kern="1200" dirty="0">
              <a:latin typeface="Helvetica" panose="020B0604020202020204" pitchFamily="34" charset="0"/>
              <a:cs typeface="Helvetica" panose="020B0604020202020204" pitchFamily="34" charset="0"/>
            </a:endParaRPr>
          </a:p>
        </p:txBody>
      </p:sp>
      <p:grpSp>
        <p:nvGrpSpPr>
          <p:cNvPr id="21" name="Group 20">
            <a:extLst>
              <a:ext uri="{FF2B5EF4-FFF2-40B4-BE49-F238E27FC236}">
                <a16:creationId xmlns:a16="http://schemas.microsoft.com/office/drawing/2014/main" id="{AEA12FCB-C4EA-4E93-A357-60D1E47F1614}"/>
              </a:ext>
            </a:extLst>
          </p:cNvPr>
          <p:cNvGrpSpPr/>
          <p:nvPr/>
        </p:nvGrpSpPr>
        <p:grpSpPr>
          <a:xfrm>
            <a:off x="2317404" y="2198562"/>
            <a:ext cx="1536193" cy="1432277"/>
            <a:chOff x="1741732" y="1209155"/>
            <a:chExt cx="1511846" cy="1246202"/>
          </a:xfrm>
        </p:grpSpPr>
        <p:sp>
          <p:nvSpPr>
            <p:cNvPr id="25" name="Rectangle 24">
              <a:extLst>
                <a:ext uri="{FF2B5EF4-FFF2-40B4-BE49-F238E27FC236}">
                  <a16:creationId xmlns:a16="http://schemas.microsoft.com/office/drawing/2014/main" id="{59254104-DE2B-4DB9-8B9C-553CA6FFE15A}"/>
                </a:ext>
              </a:extLst>
            </p:cNvPr>
            <p:cNvSpPr/>
            <p:nvPr/>
          </p:nvSpPr>
          <p:spPr>
            <a:xfrm>
              <a:off x="1741732" y="1209155"/>
              <a:ext cx="1403093" cy="1021139"/>
            </a:xfrm>
            <a:prstGeom prst="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6" name="TextBox 25">
              <a:extLst>
                <a:ext uri="{FF2B5EF4-FFF2-40B4-BE49-F238E27FC236}">
                  <a16:creationId xmlns:a16="http://schemas.microsoft.com/office/drawing/2014/main" id="{6D359296-56A8-47FB-ADE6-6826F8E9ADDF}"/>
                </a:ext>
              </a:extLst>
            </p:cNvPr>
            <p:cNvSpPr txBox="1"/>
            <p:nvPr/>
          </p:nvSpPr>
          <p:spPr>
            <a:xfrm>
              <a:off x="1741733" y="1209155"/>
              <a:ext cx="1511845" cy="1246202"/>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endParaRPr lang="en-US" sz="2000" b="1" kern="1200" dirty="0"/>
            </a:p>
            <a:p>
              <a:pPr marL="0" lvl="0" indent="0" algn="ctr" defTabSz="889000">
                <a:lnSpc>
                  <a:spcPct val="90000"/>
                </a:lnSpc>
                <a:spcBef>
                  <a:spcPct val="0"/>
                </a:spcBef>
                <a:spcAft>
                  <a:spcPts val="0"/>
                </a:spcAft>
                <a:buNone/>
              </a:pPr>
              <a:r>
                <a:rPr lang="en-US" sz="2000" b="1" kern="1200" dirty="0"/>
                <a:t>4.</a:t>
              </a:r>
              <a:r>
                <a:rPr lang="en-US" sz="1400" b="1" kern="1200" dirty="0"/>
                <a:t> </a:t>
              </a:r>
            </a:p>
            <a:p>
              <a:pPr marL="0" lvl="0" indent="0" algn="ctr" defTabSz="889000">
                <a:lnSpc>
                  <a:spcPct val="90000"/>
                </a:lnSpc>
                <a:spcBef>
                  <a:spcPct val="0"/>
                </a:spcBef>
                <a:spcAft>
                  <a:spcPts val="0"/>
                </a:spcAft>
                <a:buNone/>
              </a:pPr>
              <a:r>
                <a:rPr lang="en-US" sz="1300" kern="1200" dirty="0">
                  <a:latin typeface="Helvetica" panose="020B0604020202020204" pitchFamily="34" charset="0"/>
                  <a:cs typeface="Helvetica" panose="020B0604020202020204" pitchFamily="34" charset="0"/>
                </a:rPr>
                <a:t>Cater to the millennial buyer</a:t>
              </a:r>
            </a:p>
            <a:p>
              <a:pPr marL="0" lvl="0" indent="0" algn="ctr" defTabSz="889000">
                <a:lnSpc>
                  <a:spcPct val="90000"/>
                </a:lnSpc>
                <a:spcBef>
                  <a:spcPct val="0"/>
                </a:spcBef>
                <a:spcAft>
                  <a:spcPts val="0"/>
                </a:spcAft>
                <a:buNone/>
              </a:pPr>
              <a:endParaRPr lang="en-US" sz="1300" dirty="0">
                <a:latin typeface="Helvetica" panose="020B0604020202020204" pitchFamily="34" charset="0"/>
                <a:cs typeface="Helvetica" panose="020B0604020202020204" pitchFamily="34" charset="0"/>
              </a:endParaRPr>
            </a:p>
            <a:p>
              <a:pPr marL="0" lvl="0" indent="0" algn="ctr" defTabSz="889000">
                <a:lnSpc>
                  <a:spcPct val="90000"/>
                </a:lnSpc>
                <a:spcBef>
                  <a:spcPct val="0"/>
                </a:spcBef>
                <a:spcAft>
                  <a:spcPts val="0"/>
                </a:spcAft>
                <a:buNone/>
              </a:pPr>
              <a:endParaRPr lang="en-US" sz="1400" kern="1200" dirty="0"/>
            </a:p>
            <a:p>
              <a:pPr marL="0" lvl="0" indent="0" algn="ctr" defTabSz="889000">
                <a:lnSpc>
                  <a:spcPct val="90000"/>
                </a:lnSpc>
                <a:spcBef>
                  <a:spcPct val="0"/>
                </a:spcBef>
                <a:spcAft>
                  <a:spcPts val="0"/>
                </a:spcAft>
                <a:buNone/>
              </a:pPr>
              <a:endParaRPr lang="en-US" sz="1400" kern="1200" dirty="0"/>
            </a:p>
          </p:txBody>
        </p:sp>
      </p:grpSp>
      <p:pic>
        <p:nvPicPr>
          <p:cNvPr id="33" name="Picture 32">
            <a:extLst>
              <a:ext uri="{FF2B5EF4-FFF2-40B4-BE49-F238E27FC236}">
                <a16:creationId xmlns:a16="http://schemas.microsoft.com/office/drawing/2014/main" id="{B2AA65E5-5C2C-4F8B-8025-B9E1C30744CC}"/>
              </a:ext>
            </a:extLst>
          </p:cNvPr>
          <p:cNvPicPr>
            <a:picLocks noChangeAspect="1"/>
          </p:cNvPicPr>
          <p:nvPr/>
        </p:nvPicPr>
        <p:blipFill rotWithShape="1">
          <a:blip r:embed="rId3"/>
          <a:srcRect t="2985" r="1" b="6217"/>
          <a:stretch/>
        </p:blipFill>
        <p:spPr>
          <a:xfrm>
            <a:off x="4284932" y="731520"/>
            <a:ext cx="4859067" cy="4411980"/>
          </a:xfrm>
          <a:prstGeom prst="rect">
            <a:avLst/>
          </a:prstGeom>
          <a:effectLst/>
        </p:spPr>
      </p:pic>
      <p:sp>
        <p:nvSpPr>
          <p:cNvPr id="15" name="TextBox 14">
            <a:extLst>
              <a:ext uri="{FF2B5EF4-FFF2-40B4-BE49-F238E27FC236}">
                <a16:creationId xmlns:a16="http://schemas.microsoft.com/office/drawing/2014/main" id="{B4D4FA70-B6D6-47CE-A391-E49F1359E349}"/>
              </a:ext>
            </a:extLst>
          </p:cNvPr>
          <p:cNvSpPr txBox="1"/>
          <p:nvPr/>
        </p:nvSpPr>
        <p:spPr>
          <a:xfrm>
            <a:off x="1500979" y="3720394"/>
            <a:ext cx="1536192" cy="1371600"/>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ts val="0"/>
              </a:spcAft>
              <a:buNone/>
            </a:pPr>
            <a:endParaRPr lang="en-US" sz="2000" b="1" kern="1200" dirty="0"/>
          </a:p>
          <a:p>
            <a:pPr marL="0" lvl="0" indent="0" algn="ctr" defTabSz="444500">
              <a:lnSpc>
                <a:spcPct val="90000"/>
              </a:lnSpc>
              <a:spcBef>
                <a:spcPct val="0"/>
              </a:spcBef>
              <a:spcAft>
                <a:spcPts val="0"/>
              </a:spcAft>
              <a:buNone/>
            </a:pPr>
            <a:endParaRPr lang="en-US" sz="2000" b="1" kern="1200" dirty="0"/>
          </a:p>
          <a:p>
            <a:pPr marL="0" lvl="0" indent="0" algn="ctr" defTabSz="444500">
              <a:lnSpc>
                <a:spcPct val="90000"/>
              </a:lnSpc>
              <a:spcBef>
                <a:spcPct val="0"/>
              </a:spcBef>
              <a:spcAft>
                <a:spcPts val="0"/>
              </a:spcAft>
              <a:buNone/>
            </a:pPr>
            <a:r>
              <a:rPr lang="en-US" sz="2000" b="1" kern="1200" dirty="0"/>
              <a:t>5.</a:t>
            </a:r>
          </a:p>
          <a:p>
            <a:pPr marL="0" lvl="0" indent="0" algn="ctr" defTabSz="444500">
              <a:lnSpc>
                <a:spcPct val="90000"/>
              </a:lnSpc>
              <a:spcBef>
                <a:spcPct val="0"/>
              </a:spcBef>
              <a:spcAft>
                <a:spcPts val="0"/>
              </a:spcAft>
              <a:buNone/>
            </a:pPr>
            <a:r>
              <a:rPr lang="en-US" sz="1300" kern="1200" dirty="0">
                <a:latin typeface="Helvetica" panose="020B0604020202020204" pitchFamily="34" charset="0"/>
                <a:cs typeface="Helvetica" panose="020B0604020202020204" pitchFamily="34" charset="0"/>
              </a:rPr>
              <a:t>Move towards </a:t>
            </a:r>
          </a:p>
          <a:p>
            <a:pPr marL="0" lvl="0" indent="0" algn="ctr" defTabSz="444500">
              <a:lnSpc>
                <a:spcPct val="90000"/>
              </a:lnSpc>
              <a:spcBef>
                <a:spcPct val="0"/>
              </a:spcBef>
              <a:spcAft>
                <a:spcPts val="0"/>
              </a:spcAft>
              <a:buNone/>
            </a:pPr>
            <a:r>
              <a:rPr lang="en-US" sz="1300" dirty="0">
                <a:latin typeface="Helvetica" panose="020B0604020202020204" pitchFamily="34" charset="0"/>
                <a:cs typeface="Helvetica" panose="020B0604020202020204" pitchFamily="34" charset="0"/>
              </a:rPr>
              <a:t>digital presentment</a:t>
            </a:r>
            <a:endParaRPr lang="en-US" sz="1300" kern="1200" dirty="0"/>
          </a:p>
          <a:p>
            <a:pPr marL="0" lvl="0" indent="0" algn="ctr" defTabSz="444500">
              <a:lnSpc>
                <a:spcPct val="90000"/>
              </a:lnSpc>
              <a:spcBef>
                <a:spcPct val="0"/>
              </a:spcBef>
              <a:spcAft>
                <a:spcPts val="0"/>
              </a:spcAft>
              <a:buNone/>
            </a:pPr>
            <a:endParaRPr lang="en-US" sz="2000" b="1" kern="1200" dirty="0"/>
          </a:p>
          <a:p>
            <a:pPr marL="0" lvl="0" indent="0" algn="ctr" defTabSz="444500">
              <a:lnSpc>
                <a:spcPct val="90000"/>
              </a:lnSpc>
              <a:spcBef>
                <a:spcPct val="0"/>
              </a:spcBef>
              <a:spcAft>
                <a:spcPts val="0"/>
              </a:spcAft>
              <a:buNone/>
            </a:pPr>
            <a:endParaRPr lang="en-US" sz="1400" kern="1200" dirty="0"/>
          </a:p>
        </p:txBody>
      </p:sp>
    </p:spTree>
    <p:extLst>
      <p:ext uri="{BB962C8B-B14F-4D97-AF65-F5344CB8AC3E}">
        <p14:creationId xmlns:p14="http://schemas.microsoft.com/office/powerpoint/2010/main" val="476387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8</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1. Cloud-Based Lending Platforms</a:t>
            </a:r>
          </a:p>
        </p:txBody>
      </p:sp>
      <p:sp>
        <p:nvSpPr>
          <p:cNvPr id="12" name="TextBox 11">
            <a:extLst>
              <a:ext uri="{FF2B5EF4-FFF2-40B4-BE49-F238E27FC236}">
                <a16:creationId xmlns:a16="http://schemas.microsoft.com/office/drawing/2014/main" id="{5B99D794-A6B1-CC44-B4F0-ADC4A92A47BF}"/>
              </a:ext>
            </a:extLst>
          </p:cNvPr>
          <p:cNvSpPr txBox="1"/>
          <p:nvPr/>
        </p:nvSpPr>
        <p:spPr>
          <a:xfrm>
            <a:off x="624716" y="1539436"/>
            <a:ext cx="3642484" cy="2754600"/>
          </a:xfrm>
          <a:prstGeom prst="rect">
            <a:avLst/>
          </a:prstGeom>
          <a:noFill/>
        </p:spPr>
        <p:txBody>
          <a:bodyPr wrap="square" rtlCol="0">
            <a:spAutoFit/>
          </a:bodyPr>
          <a:lstStyle/>
          <a:p>
            <a:pPr>
              <a:lnSpc>
                <a:spcPct val="150000"/>
              </a:lnSpc>
            </a:pPr>
            <a:r>
              <a:rPr lang="en-US" sz="1400" b="1" dirty="0">
                <a:solidFill>
                  <a:schemeClr val="tx1">
                    <a:lumMod val="65000"/>
                    <a:lumOff val="35000"/>
                  </a:schemeClr>
                </a:solidFill>
                <a:latin typeface="Helvetica" panose="020B0604020202020204" pitchFamily="34" charset="0"/>
                <a:cs typeface="Helvetica" panose="020B0604020202020204" pitchFamily="34" charset="0"/>
              </a:rPr>
              <a:t>“Fully exploit the proven technical capabilities of the cloud to enable a better lending experience.”</a:t>
            </a:r>
            <a:r>
              <a:rPr lang="en-US" sz="1400" b="1" dirty="0">
                <a:latin typeface="Helvetica" panose="020B0604020202020204" pitchFamily="34" charset="0"/>
                <a:cs typeface="Helvetica" panose="020B0604020202020204" pitchFamily="34" charset="0"/>
              </a:rPr>
              <a:t>   </a:t>
            </a:r>
          </a:p>
          <a:p>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a:p>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a:p>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a:p>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a:p>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a:p>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a:p>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a:p>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a:p>
            <a:r>
              <a:rPr lang="en-US" sz="1100" dirty="0">
                <a:solidFill>
                  <a:schemeClr val="tx1">
                    <a:lumMod val="65000"/>
                    <a:lumOff val="35000"/>
                  </a:schemeClr>
                </a:solidFill>
                <a:latin typeface="Helvetica" panose="020B0604020202020204" pitchFamily="34" charset="0"/>
                <a:cs typeface="Helvetica" panose="020B0604020202020204" pitchFamily="34" charset="0"/>
              </a:rPr>
              <a:t>Source: Auto Finance Industry Trends that will disrupt lending in 2019 –</a:t>
            </a:r>
            <a:r>
              <a:rPr lang="en-US" sz="1100" dirty="0">
                <a:latin typeface="Helvetica" panose="020B0604020202020204" pitchFamily="34" charset="0"/>
                <a:cs typeface="Helvetica" panose="020B0604020202020204" pitchFamily="34" charset="0"/>
              </a:rPr>
              <a:t> </a:t>
            </a:r>
            <a:r>
              <a:rPr lang="en-US" sz="1100" dirty="0">
                <a:latin typeface="Helvetica" panose="020B0604020202020204" pitchFamily="34" charset="0"/>
                <a:cs typeface="Helvetica" panose="020B0604020202020204" pitchFamily="34" charset="0"/>
                <a:hlinkClick r:id="rId3"/>
              </a:rPr>
              <a:t>Auto Finance News </a:t>
            </a:r>
            <a:endParaRPr lang="en-US" sz="1100" dirty="0">
              <a:solidFill>
                <a:schemeClr val="tx1">
                  <a:lumMod val="65000"/>
                  <a:lumOff val="35000"/>
                </a:schemeClr>
              </a:solidFill>
              <a:latin typeface="Helvetica" panose="020B0604020202020204" pitchFamily="34" charset="0"/>
              <a:cs typeface="Helvetica" panose="020B0604020202020204" pitchFamily="34" charset="0"/>
            </a:endParaRPr>
          </a:p>
        </p:txBody>
      </p:sp>
      <p:pic>
        <p:nvPicPr>
          <p:cNvPr id="11" name="Graphic 10">
            <a:extLst>
              <a:ext uri="{FF2B5EF4-FFF2-40B4-BE49-F238E27FC236}">
                <a16:creationId xmlns:a16="http://schemas.microsoft.com/office/drawing/2014/main" id="{C1560FB5-284A-4F41-A325-2ED072788F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68963" y="751871"/>
            <a:ext cx="4267200" cy="4267200"/>
          </a:xfrm>
          <a:prstGeom prst="rect">
            <a:avLst/>
          </a:prstGeom>
        </p:spPr>
      </p:pic>
    </p:spTree>
    <p:extLst>
      <p:ext uri="{BB962C8B-B14F-4D97-AF65-F5344CB8AC3E}">
        <p14:creationId xmlns:p14="http://schemas.microsoft.com/office/powerpoint/2010/main" val="4174826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6">
            <a:extLst>
              <a:ext uri="{FF2B5EF4-FFF2-40B4-BE49-F238E27FC236}">
                <a16:creationId xmlns:a16="http://schemas.microsoft.com/office/drawing/2014/main" id="{385016BC-349B-B146-8B30-F76A2A1869F8}"/>
              </a:ext>
            </a:extLst>
          </p:cNvPr>
          <p:cNvSpPr txBox="1"/>
          <p:nvPr/>
        </p:nvSpPr>
        <p:spPr>
          <a:xfrm>
            <a:off x="8785313" y="4935123"/>
            <a:ext cx="301701" cy="14765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bg1"/>
                </a:solidFill>
                <a:latin typeface="Helvetica Neue"/>
                <a:ea typeface="Helvetica Neue"/>
                <a:cs typeface="Helvetica Neue"/>
                <a:sym typeface="Helvetica Neue"/>
              </a:rPr>
              <a:pPr marL="0" marR="0" lvl="0" indent="0" algn="r" rtl="0">
                <a:spcBef>
                  <a:spcPts val="0"/>
                </a:spcBef>
                <a:spcAft>
                  <a:spcPts val="0"/>
                </a:spcAft>
                <a:buNone/>
              </a:pPr>
              <a:t>9</a:t>
            </a:fld>
            <a:endParaRPr sz="700" b="0" i="0" u="none" strike="noStrike" cap="none" dirty="0">
              <a:solidFill>
                <a:schemeClr val="bg1"/>
              </a:solidFill>
              <a:latin typeface="Helvetica Neue"/>
              <a:ea typeface="Helvetica Neue"/>
              <a:cs typeface="Helvetica Neue"/>
              <a:sym typeface="Helvetica Neue"/>
            </a:endParaRPr>
          </a:p>
        </p:txBody>
      </p:sp>
      <p:sp>
        <p:nvSpPr>
          <p:cNvPr id="9" name="Rectangle 8">
            <a:extLst>
              <a:ext uri="{FF2B5EF4-FFF2-40B4-BE49-F238E27FC236}">
                <a16:creationId xmlns:a16="http://schemas.microsoft.com/office/drawing/2014/main" id="{8D77E867-EAB5-B645-B2C2-34D0D57B0E14}"/>
              </a:ext>
            </a:extLst>
          </p:cNvPr>
          <p:cNvSpPr/>
          <p:nvPr/>
        </p:nvSpPr>
        <p:spPr>
          <a:xfrm>
            <a:off x="7744905" y="4923756"/>
            <a:ext cx="1101584" cy="208968"/>
          </a:xfrm>
          <a:prstGeom prst="rect">
            <a:avLst/>
          </a:prstGeom>
        </p:spPr>
        <p:txBody>
          <a:bodyPr wrap="none">
            <a:spAutoFit/>
          </a:bodyPr>
          <a:lstStyle/>
          <a:p>
            <a:pPr lvl="0">
              <a:lnSpc>
                <a:spcPct val="120000"/>
              </a:lnSpc>
              <a:buClr>
                <a:srgbClr val="04A4CC"/>
              </a:buClr>
              <a:buSzPts val="800"/>
            </a:pPr>
            <a:r>
              <a:rPr lang="en-US" sz="700" dirty="0">
                <a:solidFill>
                  <a:schemeClr val="bg1"/>
                </a:solidFill>
                <a:latin typeface="Helvetica Neue"/>
                <a:ea typeface="Helvetica Neue"/>
                <a:cs typeface="Helvetica Neue"/>
                <a:sym typeface="Helvetica Neue"/>
              </a:rPr>
              <a:t>PAYNEARME </a:t>
            </a:r>
            <a:r>
              <a:rPr lang="en-US" sz="700" dirty="0">
                <a:solidFill>
                  <a:schemeClr val="bg1"/>
                </a:solidFill>
                <a:latin typeface="Helvetica Neue"/>
                <a:ea typeface="Helvetica Neue"/>
                <a:cs typeface="Helvetica Neue"/>
              </a:rPr>
              <a:t>UPDATE</a:t>
            </a:r>
          </a:p>
        </p:txBody>
      </p:sp>
      <p:sp>
        <p:nvSpPr>
          <p:cNvPr id="10" name="Title 1">
            <a:extLst>
              <a:ext uri="{FF2B5EF4-FFF2-40B4-BE49-F238E27FC236}">
                <a16:creationId xmlns:a16="http://schemas.microsoft.com/office/drawing/2014/main" id="{B3F642FE-D184-CC42-B062-90EBD9F822EF}"/>
              </a:ext>
            </a:extLst>
          </p:cNvPr>
          <p:cNvSpPr txBox="1">
            <a:spLocks/>
          </p:cNvSpPr>
          <p:nvPr/>
        </p:nvSpPr>
        <p:spPr>
          <a:xfrm>
            <a:off x="473099" y="271777"/>
            <a:ext cx="6756376" cy="2235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rgbClr val="04A4CC"/>
                </a:solidFill>
                <a:latin typeface="Helvetica"/>
                <a:ea typeface="+mj-ea"/>
                <a:cs typeface="Helvetica"/>
              </a:defRPr>
            </a:lvl1pPr>
          </a:lstStyle>
          <a:p>
            <a:r>
              <a:rPr lang="en-US" sz="2000" b="1" dirty="0">
                <a:solidFill>
                  <a:srgbClr val="1A93E2"/>
                </a:solidFill>
                <a:latin typeface="Helvetica Neue" panose="02000503000000020004" pitchFamily="2" charset="0"/>
                <a:ea typeface="Helvetica Neue" panose="02000503000000020004" pitchFamily="2" charset="0"/>
                <a:cs typeface="Helvetica Neue" panose="02000503000000020004" pitchFamily="2" charset="0"/>
              </a:rPr>
              <a:t>Trend 1. Cloud-Based Lending Platforms</a:t>
            </a:r>
          </a:p>
        </p:txBody>
      </p:sp>
      <p:pic>
        <p:nvPicPr>
          <p:cNvPr id="13" name="Graphic 12">
            <a:extLst>
              <a:ext uri="{FF2B5EF4-FFF2-40B4-BE49-F238E27FC236}">
                <a16:creationId xmlns:a16="http://schemas.microsoft.com/office/drawing/2014/main" id="{A34FF1FD-0D1C-47F7-922E-A02B1E31E4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686" y="958830"/>
            <a:ext cx="4087368" cy="4087368"/>
          </a:xfrm>
          <a:prstGeom prst="rect">
            <a:avLst/>
          </a:prstGeom>
        </p:spPr>
      </p:pic>
      <p:graphicFrame>
        <p:nvGraphicFramePr>
          <p:cNvPr id="14" name="Content Placeholder 2">
            <a:extLst>
              <a:ext uri="{FF2B5EF4-FFF2-40B4-BE49-F238E27FC236}">
                <a16:creationId xmlns:a16="http://schemas.microsoft.com/office/drawing/2014/main" id="{15A1A671-E64A-449E-B922-8F010FF05CB5}"/>
              </a:ext>
            </a:extLst>
          </p:cNvPr>
          <p:cNvGraphicFramePr>
            <a:graphicFrameLocks/>
          </p:cNvGraphicFramePr>
          <p:nvPr>
            <p:extLst>
              <p:ext uri="{D42A27DB-BD31-4B8C-83A1-F6EECF244321}">
                <p14:modId xmlns:p14="http://schemas.microsoft.com/office/powerpoint/2010/main" val="3689759014"/>
              </p:ext>
            </p:extLst>
          </p:nvPr>
        </p:nvGraphicFramePr>
        <p:xfrm>
          <a:off x="4642948" y="1654499"/>
          <a:ext cx="4087366" cy="25233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37802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64025</TotalTime>
  <Words>2498</Words>
  <Application>Microsoft Office PowerPoint</Application>
  <PresentationFormat>On-screen Show (16:9)</PresentationFormat>
  <Paragraphs>402</Paragraphs>
  <Slides>33</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Helvetica</vt:lpstr>
      <vt:lpstr>Helvetica Neue</vt:lpstr>
      <vt:lpstr>Open Sans Semibold</vt:lpstr>
      <vt:lpstr>Proxima Nova Light</vt:lpstr>
      <vt:lpstr>Source Sans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PayNearMe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Hinck</dc:creator>
  <cp:lastModifiedBy>Ernaz Irani</cp:lastModifiedBy>
  <cp:revision>673</cp:revision>
  <dcterms:created xsi:type="dcterms:W3CDTF">2016-03-16T17:07:21Z</dcterms:created>
  <dcterms:modified xsi:type="dcterms:W3CDTF">2018-10-10T20:36:53Z</dcterms:modified>
</cp:coreProperties>
</file>